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320" r:id="rId2"/>
    <p:sldId id="355" r:id="rId3"/>
    <p:sldId id="333" r:id="rId4"/>
    <p:sldId id="340" r:id="rId5"/>
    <p:sldId id="334" r:id="rId6"/>
    <p:sldId id="341" r:id="rId7"/>
    <p:sldId id="335" r:id="rId8"/>
    <p:sldId id="336" r:id="rId9"/>
    <p:sldId id="338" r:id="rId10"/>
    <p:sldId id="337" r:id="rId11"/>
    <p:sldId id="339" r:id="rId12"/>
    <p:sldId id="342" r:id="rId13"/>
    <p:sldId id="282" r:id="rId14"/>
    <p:sldId id="347" r:id="rId15"/>
    <p:sldId id="348" r:id="rId16"/>
    <p:sldId id="349" r:id="rId17"/>
    <p:sldId id="345" r:id="rId18"/>
    <p:sldId id="346" r:id="rId19"/>
    <p:sldId id="350" r:id="rId20"/>
    <p:sldId id="283" r:id="rId21"/>
    <p:sldId id="259" r:id="rId22"/>
    <p:sldId id="260" r:id="rId23"/>
    <p:sldId id="343" r:id="rId24"/>
    <p:sldId id="261" r:id="rId25"/>
    <p:sldId id="262" r:id="rId26"/>
    <p:sldId id="264" r:id="rId27"/>
    <p:sldId id="265" r:id="rId28"/>
    <p:sldId id="266" r:id="rId29"/>
    <p:sldId id="267" r:id="rId30"/>
    <p:sldId id="329" r:id="rId31"/>
    <p:sldId id="268" r:id="rId32"/>
    <p:sldId id="269" r:id="rId33"/>
    <p:sldId id="309" r:id="rId34"/>
    <p:sldId id="270" r:id="rId35"/>
    <p:sldId id="271" r:id="rId36"/>
    <p:sldId id="272" r:id="rId37"/>
    <p:sldId id="273" r:id="rId38"/>
    <p:sldId id="351" r:id="rId39"/>
    <p:sldId id="352" r:id="rId40"/>
    <p:sldId id="353" r:id="rId41"/>
    <p:sldId id="354" r:id="rId42"/>
    <p:sldId id="277" r:id="rId43"/>
    <p:sldId id="310" r:id="rId44"/>
    <p:sldId id="278" r:id="rId45"/>
    <p:sldId id="288" r:id="rId46"/>
    <p:sldId id="287" r:id="rId47"/>
    <p:sldId id="285" r:id="rId48"/>
    <p:sldId id="291" r:id="rId49"/>
    <p:sldId id="307" r:id="rId50"/>
    <p:sldId id="308" r:id="rId51"/>
    <p:sldId id="292" r:id="rId52"/>
    <p:sldId id="304" r:id="rId53"/>
    <p:sldId id="294" r:id="rId54"/>
    <p:sldId id="305" r:id="rId55"/>
    <p:sldId id="322" r:id="rId56"/>
    <p:sldId id="323" r:id="rId57"/>
    <p:sldId id="325" r:id="rId58"/>
    <p:sldId id="280" r:id="rId59"/>
    <p:sldId id="315" r:id="rId60"/>
    <p:sldId id="316" r:id="rId61"/>
    <p:sldId id="318" r:id="rId62"/>
    <p:sldId id="359" r:id="rId63"/>
    <p:sldId id="281" r:id="rId64"/>
    <p:sldId id="300" r:id="rId65"/>
    <p:sldId id="299" r:id="rId66"/>
    <p:sldId id="296" r:id="rId67"/>
    <p:sldId id="298" r:id="rId68"/>
    <p:sldId id="295" r:id="rId69"/>
    <p:sldId id="301" r:id="rId70"/>
    <p:sldId id="314" r:id="rId71"/>
    <p:sldId id="306" r:id="rId72"/>
    <p:sldId id="311" r:id="rId73"/>
    <p:sldId id="356" r:id="rId74"/>
    <p:sldId id="358" r:id="rId75"/>
    <p:sldId id="327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5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315466-04F4-4D68-A95D-2B79CED91522}" type="doc">
      <dgm:prSet loTypeId="urn:microsoft.com/office/officeart/2005/8/layout/radial6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73F18E0-2B95-4706-AE9C-4448E6510927}">
      <dgm:prSet phldrT="[Text]" custT="1"/>
      <dgm:spPr/>
      <dgm:t>
        <a:bodyPr/>
        <a:lstStyle/>
        <a:p>
          <a:r>
            <a: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Surveying</a:t>
          </a:r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CCA839-3EC2-4550-A3F5-249631E398D2}" type="parTrans" cxnId="{2FE7F562-1244-46A6-9F22-D993828C72CA}">
      <dgm:prSet/>
      <dgm:spPr/>
      <dgm:t>
        <a:bodyPr/>
        <a:lstStyle/>
        <a:p>
          <a:endParaRPr lang="en-US"/>
        </a:p>
      </dgm:t>
    </dgm:pt>
    <dgm:pt modelId="{86AD2E27-974F-4158-9200-57C179D338D4}" type="sibTrans" cxnId="{2FE7F562-1244-46A6-9F22-D993828C72CA}">
      <dgm:prSet/>
      <dgm:spPr/>
      <dgm:t>
        <a:bodyPr/>
        <a:lstStyle/>
        <a:p>
          <a:endParaRPr lang="en-US"/>
        </a:p>
      </dgm:t>
    </dgm:pt>
    <dgm:pt modelId="{903C52A0-C7C7-4825-A754-F51D3371B27A}">
      <dgm:prSet phldrT="[Text]" custT="1"/>
      <dgm:spPr/>
      <dgm:t>
        <a:bodyPr/>
        <a:lstStyle/>
        <a:p>
          <a:r>
            <a:rPr lang="en-US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Agriculture Survey</a:t>
          </a:r>
          <a:endParaRPr lang="en-US" sz="1800" dirty="0"/>
        </a:p>
      </dgm:t>
    </dgm:pt>
    <dgm:pt modelId="{8DF15A47-B8A9-42C9-9F36-4033C5F08BD6}" type="parTrans" cxnId="{E5DDEEF4-0B56-4878-88B6-29A04CB15941}">
      <dgm:prSet/>
      <dgm:spPr/>
      <dgm:t>
        <a:bodyPr/>
        <a:lstStyle/>
        <a:p>
          <a:endParaRPr lang="en-US"/>
        </a:p>
      </dgm:t>
    </dgm:pt>
    <dgm:pt modelId="{C576E562-A1B7-4F37-9F7B-105E0D0AA6BE}" type="sibTrans" cxnId="{E5DDEEF4-0B56-4878-88B6-29A04CB15941}">
      <dgm:prSet/>
      <dgm:spPr/>
      <dgm:t>
        <a:bodyPr/>
        <a:lstStyle/>
        <a:p>
          <a:endParaRPr lang="en-US" sz="1800"/>
        </a:p>
      </dgm:t>
    </dgm:pt>
    <dgm:pt modelId="{83555C13-CBA4-415D-8C1F-AB021E616E2D}">
      <dgm:prSet phldrT="[Text]" custT="1"/>
      <dgm:spPr/>
      <dgm:t>
        <a:bodyPr/>
        <a:lstStyle/>
        <a:p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PRA (Participatory Rapid Appraisal)</a:t>
          </a:r>
          <a:endParaRPr lang="en-US" sz="1800" dirty="0"/>
        </a:p>
      </dgm:t>
    </dgm:pt>
    <dgm:pt modelId="{18F50252-5D23-49D4-BA32-4ADA7274D3FD}" type="parTrans" cxnId="{0CDD4709-0BE9-40B1-B2DD-91BF28AFD593}">
      <dgm:prSet/>
      <dgm:spPr/>
      <dgm:t>
        <a:bodyPr/>
        <a:lstStyle/>
        <a:p>
          <a:endParaRPr lang="en-US"/>
        </a:p>
      </dgm:t>
    </dgm:pt>
    <dgm:pt modelId="{F2A3FF2E-7C1E-43D4-B2B8-F0E6881E6843}" type="sibTrans" cxnId="{0CDD4709-0BE9-40B1-B2DD-91BF28AFD593}">
      <dgm:prSet/>
      <dgm:spPr/>
      <dgm:t>
        <a:bodyPr/>
        <a:lstStyle/>
        <a:p>
          <a:endParaRPr lang="en-US" sz="1800"/>
        </a:p>
      </dgm:t>
    </dgm:pt>
    <dgm:pt modelId="{956DBD18-E769-48E6-AADA-A688F3E87B5B}">
      <dgm:prSet phldrT="[Text]" custT="1"/>
      <dgm:spPr/>
      <dgm:t>
        <a:bodyPr/>
        <a:lstStyle/>
        <a:p>
          <a:r>
            <a:rPr lang="en-US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Geological Survey</a:t>
          </a:r>
          <a:endParaRPr lang="en-US" sz="1800" dirty="0"/>
        </a:p>
      </dgm:t>
    </dgm:pt>
    <dgm:pt modelId="{32A5060D-4F4B-4847-9137-2AF0F87E1954}" type="parTrans" cxnId="{F4758A47-A34B-4BD5-8A17-D98D15F4FB07}">
      <dgm:prSet/>
      <dgm:spPr/>
      <dgm:t>
        <a:bodyPr/>
        <a:lstStyle/>
        <a:p>
          <a:endParaRPr lang="en-US"/>
        </a:p>
      </dgm:t>
    </dgm:pt>
    <dgm:pt modelId="{3CA112FF-414A-4C84-9149-ACDDFE63F7B7}" type="sibTrans" cxnId="{F4758A47-A34B-4BD5-8A17-D98D15F4FB07}">
      <dgm:prSet/>
      <dgm:spPr/>
      <dgm:t>
        <a:bodyPr/>
        <a:lstStyle/>
        <a:p>
          <a:endParaRPr lang="en-US" sz="1800"/>
        </a:p>
      </dgm:t>
    </dgm:pt>
    <dgm:pt modelId="{30503B78-7937-49DF-BD52-B4F9CC4A1C68}">
      <dgm:prSet phldrT="[Text]" custT="1"/>
      <dgm:spPr/>
      <dgm:t>
        <a:bodyPr/>
        <a:lstStyle/>
        <a:p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Hydrological Survey</a:t>
          </a:r>
          <a:endParaRPr lang="en-US" sz="1800" dirty="0"/>
        </a:p>
      </dgm:t>
    </dgm:pt>
    <dgm:pt modelId="{1B3175D6-0BE6-44ED-B452-7636E989892F}" type="parTrans" cxnId="{1DA38D58-05AB-4D02-895E-37C00F39E3E2}">
      <dgm:prSet/>
      <dgm:spPr/>
      <dgm:t>
        <a:bodyPr/>
        <a:lstStyle/>
        <a:p>
          <a:endParaRPr lang="en-US"/>
        </a:p>
      </dgm:t>
    </dgm:pt>
    <dgm:pt modelId="{534AEA94-783C-46B4-99DB-054F68605D7F}" type="sibTrans" cxnId="{1DA38D58-05AB-4D02-895E-37C00F39E3E2}">
      <dgm:prSet/>
      <dgm:spPr/>
      <dgm:t>
        <a:bodyPr/>
        <a:lstStyle/>
        <a:p>
          <a:endParaRPr lang="en-US" sz="1800"/>
        </a:p>
      </dgm:t>
    </dgm:pt>
    <dgm:pt modelId="{18F7C1E1-F514-43E2-BF30-1F0FFB99E40D}">
      <dgm:prSet custT="1"/>
      <dgm:spPr/>
      <dgm:t>
        <a:bodyPr/>
        <a:lstStyle/>
        <a:p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Formal Informal Survey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D40D69-34C3-4AEB-B104-7080F8FAAFAB}" type="parTrans" cxnId="{33309711-65A0-425F-8E17-C7BA365FE1DE}">
      <dgm:prSet/>
      <dgm:spPr/>
      <dgm:t>
        <a:bodyPr/>
        <a:lstStyle/>
        <a:p>
          <a:endParaRPr lang="en-US"/>
        </a:p>
      </dgm:t>
    </dgm:pt>
    <dgm:pt modelId="{D826CB37-427D-4EFE-9601-96FC6AE98F7D}" type="sibTrans" cxnId="{33309711-65A0-425F-8E17-C7BA365FE1DE}">
      <dgm:prSet/>
      <dgm:spPr/>
      <dgm:t>
        <a:bodyPr/>
        <a:lstStyle/>
        <a:p>
          <a:endParaRPr lang="en-US" sz="1800"/>
        </a:p>
      </dgm:t>
    </dgm:pt>
    <dgm:pt modelId="{9A073B37-935D-4F72-9D4F-6792CA70F6B6}">
      <dgm:prSet custT="1"/>
      <dgm:spPr/>
      <dgm:t>
        <a:bodyPr/>
        <a:lstStyle/>
        <a:p>
          <a:r>
            <a:rPr lang="en-US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Physical Feature Survey</a:t>
          </a:r>
          <a:endParaRPr lang="en-US" sz="1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ACF579-9DE2-443C-94B1-41DA65D6A861}" type="parTrans" cxnId="{568E6179-8977-4E52-8F04-849BC1DB62F1}">
      <dgm:prSet/>
      <dgm:spPr/>
      <dgm:t>
        <a:bodyPr/>
        <a:lstStyle/>
        <a:p>
          <a:endParaRPr lang="en-US"/>
        </a:p>
      </dgm:t>
    </dgm:pt>
    <dgm:pt modelId="{007BB272-81A0-4A8A-B980-E5DA3650822F}" type="sibTrans" cxnId="{568E6179-8977-4E52-8F04-849BC1DB62F1}">
      <dgm:prSet/>
      <dgm:spPr/>
      <dgm:t>
        <a:bodyPr/>
        <a:lstStyle/>
        <a:p>
          <a:endParaRPr lang="en-US" sz="1800"/>
        </a:p>
      </dgm:t>
    </dgm:pt>
    <dgm:pt modelId="{1BA9A545-1B1B-4472-8CAE-FAA8543E34C9}">
      <dgm:prSet custT="1"/>
      <dgm:spPr/>
      <dgm:t>
        <a:bodyPr/>
        <a:lstStyle/>
        <a:p>
          <a:r>
            <a:rPr lang="en-US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Socio Economic Survey</a:t>
          </a:r>
          <a:endParaRPr lang="en-US" sz="1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DD06EC-4A9C-41E4-8EB7-41150A2CD6D2}" type="parTrans" cxnId="{776FE386-E755-4BBC-A4C4-9AE35A99BCCF}">
      <dgm:prSet/>
      <dgm:spPr/>
      <dgm:t>
        <a:bodyPr/>
        <a:lstStyle/>
        <a:p>
          <a:endParaRPr lang="en-US"/>
        </a:p>
      </dgm:t>
    </dgm:pt>
    <dgm:pt modelId="{F24F7F24-7CEC-4A79-A899-B1D5663603B8}" type="sibTrans" cxnId="{776FE386-E755-4BBC-A4C4-9AE35A99BCCF}">
      <dgm:prSet/>
      <dgm:spPr/>
      <dgm:t>
        <a:bodyPr/>
        <a:lstStyle/>
        <a:p>
          <a:endParaRPr lang="en-US" sz="1800"/>
        </a:p>
      </dgm:t>
    </dgm:pt>
    <dgm:pt modelId="{BC13D394-5CD6-4A45-A300-F1E30BED23D6}">
      <dgm:prSet/>
      <dgm:spPr/>
      <dgm:t>
        <a:bodyPr/>
        <a:lstStyle/>
        <a:p>
          <a:endParaRPr lang="en-US"/>
        </a:p>
      </dgm:t>
    </dgm:pt>
    <dgm:pt modelId="{17254C48-87DB-4166-981A-FDD87A30A1D1}" type="parTrans" cxnId="{4FA8E032-31F7-499F-B6EA-46CD2B2E4078}">
      <dgm:prSet/>
      <dgm:spPr/>
      <dgm:t>
        <a:bodyPr/>
        <a:lstStyle/>
        <a:p>
          <a:endParaRPr lang="en-US"/>
        </a:p>
      </dgm:t>
    </dgm:pt>
    <dgm:pt modelId="{0EFCB9FE-90EB-420B-906D-E9D7353B4182}" type="sibTrans" cxnId="{4FA8E032-31F7-499F-B6EA-46CD2B2E4078}">
      <dgm:prSet/>
      <dgm:spPr/>
      <dgm:t>
        <a:bodyPr/>
        <a:lstStyle/>
        <a:p>
          <a:endParaRPr lang="en-US"/>
        </a:p>
      </dgm:t>
    </dgm:pt>
    <dgm:pt modelId="{60399DB2-49C1-40EA-A8E3-5860FC918622}">
      <dgm:prSet custT="1"/>
      <dgm:spPr/>
      <dgm:t>
        <a:bodyPr/>
        <a:lstStyle/>
        <a:p>
          <a:r>
            <a:rPr lang="en-US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Transport  Survey</a:t>
          </a:r>
          <a:endParaRPr lang="en-US" sz="1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76235C-0E32-4FA7-983A-FA5265E36B6A}" type="parTrans" cxnId="{DFFF638D-3523-4B89-8E5B-902348E476F3}">
      <dgm:prSet/>
      <dgm:spPr/>
      <dgm:t>
        <a:bodyPr/>
        <a:lstStyle/>
        <a:p>
          <a:endParaRPr lang="en-US"/>
        </a:p>
      </dgm:t>
    </dgm:pt>
    <dgm:pt modelId="{082725FD-C6C7-4601-BCB0-920656D2949F}" type="sibTrans" cxnId="{DFFF638D-3523-4B89-8E5B-902348E476F3}">
      <dgm:prSet/>
      <dgm:spPr/>
      <dgm:t>
        <a:bodyPr/>
        <a:lstStyle/>
        <a:p>
          <a:endParaRPr lang="en-US" sz="1800"/>
        </a:p>
      </dgm:t>
    </dgm:pt>
    <dgm:pt modelId="{02E4FA2B-98B0-4B17-A8AA-53403B7D383A}" type="pres">
      <dgm:prSet presAssocID="{5D315466-04F4-4D68-A95D-2B79CED9152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348207D-1CA8-4D08-A64F-8C787DAFFED6}" type="pres">
      <dgm:prSet presAssocID="{773F18E0-2B95-4706-AE9C-4448E6510927}" presName="centerShape" presStyleLbl="node0" presStyleIdx="0" presStyleCnt="1" custScaleX="124446" custScaleY="113484"/>
      <dgm:spPr/>
      <dgm:t>
        <a:bodyPr/>
        <a:lstStyle/>
        <a:p>
          <a:endParaRPr lang="en-US"/>
        </a:p>
      </dgm:t>
    </dgm:pt>
    <dgm:pt modelId="{DCDF7B63-D61A-49F1-953D-E76D9C3DF114}" type="pres">
      <dgm:prSet presAssocID="{903C52A0-C7C7-4825-A754-F51D3371B27A}" presName="node" presStyleLbl="node1" presStyleIdx="0" presStyleCnt="8" custScaleX="127908" custScaleY="1244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67E69E-15C4-4B0D-8917-1DEC63546531}" type="pres">
      <dgm:prSet presAssocID="{903C52A0-C7C7-4825-A754-F51D3371B27A}" presName="dummy" presStyleCnt="0"/>
      <dgm:spPr/>
      <dgm:t>
        <a:bodyPr/>
        <a:lstStyle/>
        <a:p>
          <a:endParaRPr lang="en-US"/>
        </a:p>
      </dgm:t>
    </dgm:pt>
    <dgm:pt modelId="{D4A8EBE5-BCE5-42E9-976F-C32FE20D61E4}" type="pres">
      <dgm:prSet presAssocID="{C576E562-A1B7-4F37-9F7B-105E0D0AA6BE}" presName="sibTrans" presStyleLbl="sibTrans2D1" presStyleIdx="0" presStyleCnt="8"/>
      <dgm:spPr/>
      <dgm:t>
        <a:bodyPr/>
        <a:lstStyle/>
        <a:p>
          <a:endParaRPr lang="en-US"/>
        </a:p>
      </dgm:t>
    </dgm:pt>
    <dgm:pt modelId="{B70FE787-9FAF-4D75-8627-A6E3C5F454E1}" type="pres">
      <dgm:prSet presAssocID="{1BA9A545-1B1B-4472-8CAE-FAA8543E34C9}" presName="node" presStyleLbl="node1" presStyleIdx="1" presStyleCnt="8" custScaleX="128133" custScaleY="1087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789261-FD4A-4317-8BFD-DA1C3118FF9F}" type="pres">
      <dgm:prSet presAssocID="{1BA9A545-1B1B-4472-8CAE-FAA8543E34C9}" presName="dummy" presStyleCnt="0"/>
      <dgm:spPr/>
      <dgm:t>
        <a:bodyPr/>
        <a:lstStyle/>
        <a:p>
          <a:endParaRPr lang="en-US"/>
        </a:p>
      </dgm:t>
    </dgm:pt>
    <dgm:pt modelId="{46E28068-4C71-4BEE-BFA8-98C3A0A3ED5F}" type="pres">
      <dgm:prSet presAssocID="{F24F7F24-7CEC-4A79-A899-B1D5663603B8}" presName="sibTrans" presStyleLbl="sibTrans2D1" presStyleIdx="1" presStyleCnt="8"/>
      <dgm:spPr/>
      <dgm:t>
        <a:bodyPr/>
        <a:lstStyle/>
        <a:p>
          <a:endParaRPr lang="en-US"/>
        </a:p>
      </dgm:t>
    </dgm:pt>
    <dgm:pt modelId="{96A78610-2053-41AE-8DF5-318DE1E925EC}" type="pres">
      <dgm:prSet presAssocID="{9A073B37-935D-4F72-9D4F-6792CA70F6B6}" presName="node" presStyleLbl="node1" presStyleIdx="2" presStyleCnt="8" custScaleX="120712" custScaleY="1136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34D2D2-05C2-4116-B4A9-1737A255634F}" type="pres">
      <dgm:prSet presAssocID="{9A073B37-935D-4F72-9D4F-6792CA70F6B6}" presName="dummy" presStyleCnt="0"/>
      <dgm:spPr/>
      <dgm:t>
        <a:bodyPr/>
        <a:lstStyle/>
        <a:p>
          <a:endParaRPr lang="en-US"/>
        </a:p>
      </dgm:t>
    </dgm:pt>
    <dgm:pt modelId="{05B39696-ACEE-4A2F-8B2A-353B1014934F}" type="pres">
      <dgm:prSet presAssocID="{007BB272-81A0-4A8A-B980-E5DA3650822F}" presName="sibTrans" presStyleLbl="sibTrans2D1" presStyleIdx="2" presStyleCnt="8"/>
      <dgm:spPr/>
      <dgm:t>
        <a:bodyPr/>
        <a:lstStyle/>
        <a:p>
          <a:endParaRPr lang="en-US"/>
        </a:p>
      </dgm:t>
    </dgm:pt>
    <dgm:pt modelId="{DB1D394F-8A18-479E-BCCB-295D0D5B20BE}" type="pres">
      <dgm:prSet presAssocID="{60399DB2-49C1-40EA-A8E3-5860FC918622}" presName="node" presStyleLbl="node1" presStyleIdx="3" presStyleCnt="8" custScaleX="138489" custScaleY="1163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44BC14-44D8-458B-8688-F8C2D0FCB5A4}" type="pres">
      <dgm:prSet presAssocID="{60399DB2-49C1-40EA-A8E3-5860FC918622}" presName="dummy" presStyleCnt="0"/>
      <dgm:spPr/>
      <dgm:t>
        <a:bodyPr/>
        <a:lstStyle/>
        <a:p>
          <a:endParaRPr lang="en-US"/>
        </a:p>
      </dgm:t>
    </dgm:pt>
    <dgm:pt modelId="{03243519-5F66-4EA8-8C6C-C445FD5C4385}" type="pres">
      <dgm:prSet presAssocID="{082725FD-C6C7-4601-BCB0-920656D2949F}" presName="sibTrans" presStyleLbl="sibTrans2D1" presStyleIdx="3" presStyleCnt="8"/>
      <dgm:spPr/>
      <dgm:t>
        <a:bodyPr/>
        <a:lstStyle/>
        <a:p>
          <a:endParaRPr lang="en-US"/>
        </a:p>
      </dgm:t>
    </dgm:pt>
    <dgm:pt modelId="{A716C4C2-187E-40A4-8AAF-A141073B6F43}" type="pres">
      <dgm:prSet presAssocID="{83555C13-CBA4-415D-8C1F-AB021E616E2D}" presName="node" presStyleLbl="node1" presStyleIdx="4" presStyleCnt="8" custScaleX="148862" custScaleY="1211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BC3314-032E-416F-A742-770EAA1A5235}" type="pres">
      <dgm:prSet presAssocID="{83555C13-CBA4-415D-8C1F-AB021E616E2D}" presName="dummy" presStyleCnt="0"/>
      <dgm:spPr/>
      <dgm:t>
        <a:bodyPr/>
        <a:lstStyle/>
        <a:p>
          <a:endParaRPr lang="en-US"/>
        </a:p>
      </dgm:t>
    </dgm:pt>
    <dgm:pt modelId="{592573BA-9C7F-48B9-86FD-C213C8DCEE91}" type="pres">
      <dgm:prSet presAssocID="{F2A3FF2E-7C1E-43D4-B2B8-F0E6881E6843}" presName="sibTrans" presStyleLbl="sibTrans2D1" presStyleIdx="4" presStyleCnt="8"/>
      <dgm:spPr/>
      <dgm:t>
        <a:bodyPr/>
        <a:lstStyle/>
        <a:p>
          <a:endParaRPr lang="en-US"/>
        </a:p>
      </dgm:t>
    </dgm:pt>
    <dgm:pt modelId="{7E1DDE60-06BB-4FCF-B3F3-C5A38346E021}" type="pres">
      <dgm:prSet presAssocID="{956DBD18-E769-48E6-AADA-A688F3E87B5B}" presName="node" presStyleLbl="node1" presStyleIdx="5" presStyleCnt="8" custScaleX="124073" custScaleY="950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CCDEC2-2390-4341-A41A-C4C76592EBD0}" type="pres">
      <dgm:prSet presAssocID="{956DBD18-E769-48E6-AADA-A688F3E87B5B}" presName="dummy" presStyleCnt="0"/>
      <dgm:spPr/>
      <dgm:t>
        <a:bodyPr/>
        <a:lstStyle/>
        <a:p>
          <a:endParaRPr lang="en-US"/>
        </a:p>
      </dgm:t>
    </dgm:pt>
    <dgm:pt modelId="{EAE04149-3D8C-4ADE-A85D-4977B2CC2FC9}" type="pres">
      <dgm:prSet presAssocID="{3CA112FF-414A-4C84-9149-ACDDFE63F7B7}" presName="sibTrans" presStyleLbl="sibTrans2D1" presStyleIdx="5" presStyleCnt="8"/>
      <dgm:spPr/>
      <dgm:t>
        <a:bodyPr/>
        <a:lstStyle/>
        <a:p>
          <a:endParaRPr lang="en-US"/>
        </a:p>
      </dgm:t>
    </dgm:pt>
    <dgm:pt modelId="{18F7A597-889E-4EAC-93A4-B0180352CDE2}" type="pres">
      <dgm:prSet presAssocID="{30503B78-7937-49DF-BD52-B4F9CC4A1C68}" presName="node" presStyleLbl="node1" presStyleIdx="6" presStyleCnt="8" custScaleX="146771" custScaleY="1098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0EC499-A8A9-46BB-8D23-0053CD07A967}" type="pres">
      <dgm:prSet presAssocID="{30503B78-7937-49DF-BD52-B4F9CC4A1C68}" presName="dummy" presStyleCnt="0"/>
      <dgm:spPr/>
      <dgm:t>
        <a:bodyPr/>
        <a:lstStyle/>
        <a:p>
          <a:endParaRPr lang="en-US"/>
        </a:p>
      </dgm:t>
    </dgm:pt>
    <dgm:pt modelId="{D9070C18-AE6E-4C90-8E15-8A47229BB6C1}" type="pres">
      <dgm:prSet presAssocID="{534AEA94-783C-46B4-99DB-054F68605D7F}" presName="sibTrans" presStyleLbl="sibTrans2D1" presStyleIdx="6" presStyleCnt="8"/>
      <dgm:spPr/>
      <dgm:t>
        <a:bodyPr/>
        <a:lstStyle/>
        <a:p>
          <a:endParaRPr lang="en-US"/>
        </a:p>
      </dgm:t>
    </dgm:pt>
    <dgm:pt modelId="{5B60B369-A3BB-486C-82B9-F6DD72FFC147}" type="pres">
      <dgm:prSet presAssocID="{18F7C1E1-F514-43E2-BF30-1F0FFB99E40D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BBB81F-621E-4215-B8B0-52FBC1CF8FBA}" type="pres">
      <dgm:prSet presAssocID="{18F7C1E1-F514-43E2-BF30-1F0FFB99E40D}" presName="dummy" presStyleCnt="0"/>
      <dgm:spPr/>
      <dgm:t>
        <a:bodyPr/>
        <a:lstStyle/>
        <a:p>
          <a:endParaRPr lang="en-US"/>
        </a:p>
      </dgm:t>
    </dgm:pt>
    <dgm:pt modelId="{C41171E4-4FF4-4D7D-97D6-39801377A3E5}" type="pres">
      <dgm:prSet presAssocID="{D826CB37-427D-4EFE-9601-96FC6AE98F7D}" presName="sibTrans" presStyleLbl="sibTrans2D1" presStyleIdx="7" presStyleCnt="8"/>
      <dgm:spPr/>
      <dgm:t>
        <a:bodyPr/>
        <a:lstStyle/>
        <a:p>
          <a:endParaRPr lang="en-US"/>
        </a:p>
      </dgm:t>
    </dgm:pt>
  </dgm:ptLst>
  <dgm:cxnLst>
    <dgm:cxn modelId="{4FA8E032-31F7-499F-B6EA-46CD2B2E4078}" srcId="{5D315466-04F4-4D68-A95D-2B79CED91522}" destId="{BC13D394-5CD6-4A45-A300-F1E30BED23D6}" srcOrd="1" destOrd="0" parTransId="{17254C48-87DB-4166-981A-FDD87A30A1D1}" sibTransId="{0EFCB9FE-90EB-420B-906D-E9D7353B4182}"/>
    <dgm:cxn modelId="{351738CA-3ECD-4ED7-8825-1622F64B451B}" type="presOf" srcId="{F24F7F24-7CEC-4A79-A899-B1D5663603B8}" destId="{46E28068-4C71-4BEE-BFA8-98C3A0A3ED5F}" srcOrd="0" destOrd="0" presId="urn:microsoft.com/office/officeart/2005/8/layout/radial6"/>
    <dgm:cxn modelId="{49BB714D-A898-45D6-A128-A22C9D07CB45}" type="presOf" srcId="{1BA9A545-1B1B-4472-8CAE-FAA8543E34C9}" destId="{B70FE787-9FAF-4D75-8627-A6E3C5F454E1}" srcOrd="0" destOrd="0" presId="urn:microsoft.com/office/officeart/2005/8/layout/radial6"/>
    <dgm:cxn modelId="{1BBBECE1-AA08-489D-A581-191E4A6C31C3}" type="presOf" srcId="{007BB272-81A0-4A8A-B980-E5DA3650822F}" destId="{05B39696-ACEE-4A2F-8B2A-353B1014934F}" srcOrd="0" destOrd="0" presId="urn:microsoft.com/office/officeart/2005/8/layout/radial6"/>
    <dgm:cxn modelId="{DEBFAABF-3B98-422A-9427-B95D1A36856C}" type="presOf" srcId="{D826CB37-427D-4EFE-9601-96FC6AE98F7D}" destId="{C41171E4-4FF4-4D7D-97D6-39801377A3E5}" srcOrd="0" destOrd="0" presId="urn:microsoft.com/office/officeart/2005/8/layout/radial6"/>
    <dgm:cxn modelId="{004D4590-9F20-431D-ADF4-36DA102E42E0}" type="presOf" srcId="{9A073B37-935D-4F72-9D4F-6792CA70F6B6}" destId="{96A78610-2053-41AE-8DF5-318DE1E925EC}" srcOrd="0" destOrd="0" presId="urn:microsoft.com/office/officeart/2005/8/layout/radial6"/>
    <dgm:cxn modelId="{049D32D1-1EB4-443A-83E1-13564F2E2E28}" type="presOf" srcId="{60399DB2-49C1-40EA-A8E3-5860FC918622}" destId="{DB1D394F-8A18-479E-BCCB-295D0D5B20BE}" srcOrd="0" destOrd="0" presId="urn:microsoft.com/office/officeart/2005/8/layout/radial6"/>
    <dgm:cxn modelId="{46F28D19-3731-47B5-9978-17871141F4C0}" type="presOf" srcId="{3CA112FF-414A-4C84-9149-ACDDFE63F7B7}" destId="{EAE04149-3D8C-4ADE-A85D-4977B2CC2FC9}" srcOrd="0" destOrd="0" presId="urn:microsoft.com/office/officeart/2005/8/layout/radial6"/>
    <dgm:cxn modelId="{4F8FECBD-0A23-48C6-8B29-BC63A56B8C9F}" type="presOf" srcId="{30503B78-7937-49DF-BD52-B4F9CC4A1C68}" destId="{18F7A597-889E-4EAC-93A4-B0180352CDE2}" srcOrd="0" destOrd="0" presId="urn:microsoft.com/office/officeart/2005/8/layout/radial6"/>
    <dgm:cxn modelId="{1DA38D58-05AB-4D02-895E-37C00F39E3E2}" srcId="{773F18E0-2B95-4706-AE9C-4448E6510927}" destId="{30503B78-7937-49DF-BD52-B4F9CC4A1C68}" srcOrd="6" destOrd="0" parTransId="{1B3175D6-0BE6-44ED-B452-7636E989892F}" sibTransId="{534AEA94-783C-46B4-99DB-054F68605D7F}"/>
    <dgm:cxn modelId="{756804C9-D36E-4C7B-89C4-DB0572D280C8}" type="presOf" srcId="{83555C13-CBA4-415D-8C1F-AB021E616E2D}" destId="{A716C4C2-187E-40A4-8AAF-A141073B6F43}" srcOrd="0" destOrd="0" presId="urn:microsoft.com/office/officeart/2005/8/layout/radial6"/>
    <dgm:cxn modelId="{0CDD4709-0BE9-40B1-B2DD-91BF28AFD593}" srcId="{773F18E0-2B95-4706-AE9C-4448E6510927}" destId="{83555C13-CBA4-415D-8C1F-AB021E616E2D}" srcOrd="4" destOrd="0" parTransId="{18F50252-5D23-49D4-BA32-4ADA7274D3FD}" sibTransId="{F2A3FF2E-7C1E-43D4-B2B8-F0E6881E6843}"/>
    <dgm:cxn modelId="{776FE386-E755-4BBC-A4C4-9AE35A99BCCF}" srcId="{773F18E0-2B95-4706-AE9C-4448E6510927}" destId="{1BA9A545-1B1B-4472-8CAE-FAA8543E34C9}" srcOrd="1" destOrd="0" parTransId="{6EDD06EC-4A9C-41E4-8EB7-41150A2CD6D2}" sibTransId="{F24F7F24-7CEC-4A79-A899-B1D5663603B8}"/>
    <dgm:cxn modelId="{4F760582-B8DA-47B7-8AA3-44A87236A58C}" type="presOf" srcId="{903C52A0-C7C7-4825-A754-F51D3371B27A}" destId="{DCDF7B63-D61A-49F1-953D-E76D9C3DF114}" srcOrd="0" destOrd="0" presId="urn:microsoft.com/office/officeart/2005/8/layout/radial6"/>
    <dgm:cxn modelId="{33309711-65A0-425F-8E17-C7BA365FE1DE}" srcId="{773F18E0-2B95-4706-AE9C-4448E6510927}" destId="{18F7C1E1-F514-43E2-BF30-1F0FFB99E40D}" srcOrd="7" destOrd="0" parTransId="{F5D40D69-34C3-4AEB-B104-7080F8FAAFAB}" sibTransId="{D826CB37-427D-4EFE-9601-96FC6AE98F7D}"/>
    <dgm:cxn modelId="{0B9BA96D-A0DC-4C68-ACC3-0469D8AA156A}" type="presOf" srcId="{956DBD18-E769-48E6-AADA-A688F3E87B5B}" destId="{7E1DDE60-06BB-4FCF-B3F3-C5A38346E021}" srcOrd="0" destOrd="0" presId="urn:microsoft.com/office/officeart/2005/8/layout/radial6"/>
    <dgm:cxn modelId="{93737691-3BAC-41C6-9223-39A49568204F}" type="presOf" srcId="{534AEA94-783C-46B4-99DB-054F68605D7F}" destId="{D9070C18-AE6E-4C90-8E15-8A47229BB6C1}" srcOrd="0" destOrd="0" presId="urn:microsoft.com/office/officeart/2005/8/layout/radial6"/>
    <dgm:cxn modelId="{79594DE6-2C11-46E2-8642-0D0EDB14C150}" type="presOf" srcId="{5D315466-04F4-4D68-A95D-2B79CED91522}" destId="{02E4FA2B-98B0-4B17-A8AA-53403B7D383A}" srcOrd="0" destOrd="0" presId="urn:microsoft.com/office/officeart/2005/8/layout/radial6"/>
    <dgm:cxn modelId="{3DE775D7-CFDB-4128-81EA-F0127A2EAC73}" type="presOf" srcId="{F2A3FF2E-7C1E-43D4-B2B8-F0E6881E6843}" destId="{592573BA-9C7F-48B9-86FD-C213C8DCEE91}" srcOrd="0" destOrd="0" presId="urn:microsoft.com/office/officeart/2005/8/layout/radial6"/>
    <dgm:cxn modelId="{9BECEB7A-DDCB-4607-A929-4C5126C77B04}" type="presOf" srcId="{082725FD-C6C7-4601-BCB0-920656D2949F}" destId="{03243519-5F66-4EA8-8C6C-C445FD5C4385}" srcOrd="0" destOrd="0" presId="urn:microsoft.com/office/officeart/2005/8/layout/radial6"/>
    <dgm:cxn modelId="{568E6179-8977-4E52-8F04-849BC1DB62F1}" srcId="{773F18E0-2B95-4706-AE9C-4448E6510927}" destId="{9A073B37-935D-4F72-9D4F-6792CA70F6B6}" srcOrd="2" destOrd="0" parTransId="{19ACF579-9DE2-443C-94B1-41DA65D6A861}" sibTransId="{007BB272-81A0-4A8A-B980-E5DA3650822F}"/>
    <dgm:cxn modelId="{A7F0EAB5-9EE5-43DD-A7F4-3EE8B84C68C4}" type="presOf" srcId="{773F18E0-2B95-4706-AE9C-4448E6510927}" destId="{1348207D-1CA8-4D08-A64F-8C787DAFFED6}" srcOrd="0" destOrd="0" presId="urn:microsoft.com/office/officeart/2005/8/layout/radial6"/>
    <dgm:cxn modelId="{F4758A47-A34B-4BD5-8A17-D98D15F4FB07}" srcId="{773F18E0-2B95-4706-AE9C-4448E6510927}" destId="{956DBD18-E769-48E6-AADA-A688F3E87B5B}" srcOrd="5" destOrd="0" parTransId="{32A5060D-4F4B-4847-9137-2AF0F87E1954}" sibTransId="{3CA112FF-414A-4C84-9149-ACDDFE63F7B7}"/>
    <dgm:cxn modelId="{DFFF638D-3523-4B89-8E5B-902348E476F3}" srcId="{773F18E0-2B95-4706-AE9C-4448E6510927}" destId="{60399DB2-49C1-40EA-A8E3-5860FC918622}" srcOrd="3" destOrd="0" parTransId="{0E76235C-0E32-4FA7-983A-FA5265E36B6A}" sibTransId="{082725FD-C6C7-4601-BCB0-920656D2949F}"/>
    <dgm:cxn modelId="{468FF55D-3A18-46AF-8DB0-B590274A8317}" type="presOf" srcId="{C576E562-A1B7-4F37-9F7B-105E0D0AA6BE}" destId="{D4A8EBE5-BCE5-42E9-976F-C32FE20D61E4}" srcOrd="0" destOrd="0" presId="urn:microsoft.com/office/officeart/2005/8/layout/radial6"/>
    <dgm:cxn modelId="{2FE7F562-1244-46A6-9F22-D993828C72CA}" srcId="{5D315466-04F4-4D68-A95D-2B79CED91522}" destId="{773F18E0-2B95-4706-AE9C-4448E6510927}" srcOrd="0" destOrd="0" parTransId="{E4CCA839-3EC2-4550-A3F5-249631E398D2}" sibTransId="{86AD2E27-974F-4158-9200-57C179D338D4}"/>
    <dgm:cxn modelId="{6458C5E5-E555-4395-9413-03D4EF89DEE1}" type="presOf" srcId="{18F7C1E1-F514-43E2-BF30-1F0FFB99E40D}" destId="{5B60B369-A3BB-486C-82B9-F6DD72FFC147}" srcOrd="0" destOrd="0" presId="urn:microsoft.com/office/officeart/2005/8/layout/radial6"/>
    <dgm:cxn modelId="{E5DDEEF4-0B56-4878-88B6-29A04CB15941}" srcId="{773F18E0-2B95-4706-AE9C-4448E6510927}" destId="{903C52A0-C7C7-4825-A754-F51D3371B27A}" srcOrd="0" destOrd="0" parTransId="{8DF15A47-B8A9-42C9-9F36-4033C5F08BD6}" sibTransId="{C576E562-A1B7-4F37-9F7B-105E0D0AA6BE}"/>
    <dgm:cxn modelId="{05283804-000E-498F-AFF1-04975A15C9C0}" type="presParOf" srcId="{02E4FA2B-98B0-4B17-A8AA-53403B7D383A}" destId="{1348207D-1CA8-4D08-A64F-8C787DAFFED6}" srcOrd="0" destOrd="0" presId="urn:microsoft.com/office/officeart/2005/8/layout/radial6"/>
    <dgm:cxn modelId="{5606549E-FECA-4360-9CA5-219E0929494D}" type="presParOf" srcId="{02E4FA2B-98B0-4B17-A8AA-53403B7D383A}" destId="{DCDF7B63-D61A-49F1-953D-E76D9C3DF114}" srcOrd="1" destOrd="0" presId="urn:microsoft.com/office/officeart/2005/8/layout/radial6"/>
    <dgm:cxn modelId="{A0C653F3-9FB9-4A6F-A2DC-2E525C9D21D2}" type="presParOf" srcId="{02E4FA2B-98B0-4B17-A8AA-53403B7D383A}" destId="{7467E69E-15C4-4B0D-8917-1DEC63546531}" srcOrd="2" destOrd="0" presId="urn:microsoft.com/office/officeart/2005/8/layout/radial6"/>
    <dgm:cxn modelId="{C3CF616D-B9B0-4BA2-B5C6-78F4AD22B73C}" type="presParOf" srcId="{02E4FA2B-98B0-4B17-A8AA-53403B7D383A}" destId="{D4A8EBE5-BCE5-42E9-976F-C32FE20D61E4}" srcOrd="3" destOrd="0" presId="urn:microsoft.com/office/officeart/2005/8/layout/radial6"/>
    <dgm:cxn modelId="{6417BD1C-5386-4653-A521-FF4CCAF0523B}" type="presParOf" srcId="{02E4FA2B-98B0-4B17-A8AA-53403B7D383A}" destId="{B70FE787-9FAF-4D75-8627-A6E3C5F454E1}" srcOrd="4" destOrd="0" presId="urn:microsoft.com/office/officeart/2005/8/layout/radial6"/>
    <dgm:cxn modelId="{ABFAAC17-37B8-4DF9-A0C2-B89407F9A1BD}" type="presParOf" srcId="{02E4FA2B-98B0-4B17-A8AA-53403B7D383A}" destId="{22789261-FD4A-4317-8BFD-DA1C3118FF9F}" srcOrd="5" destOrd="0" presId="urn:microsoft.com/office/officeart/2005/8/layout/radial6"/>
    <dgm:cxn modelId="{DC5651E8-1045-4053-8929-D1C9085FD125}" type="presParOf" srcId="{02E4FA2B-98B0-4B17-A8AA-53403B7D383A}" destId="{46E28068-4C71-4BEE-BFA8-98C3A0A3ED5F}" srcOrd="6" destOrd="0" presId="urn:microsoft.com/office/officeart/2005/8/layout/radial6"/>
    <dgm:cxn modelId="{C619B2DF-628C-411C-9383-F9AB5CDFF7DD}" type="presParOf" srcId="{02E4FA2B-98B0-4B17-A8AA-53403B7D383A}" destId="{96A78610-2053-41AE-8DF5-318DE1E925EC}" srcOrd="7" destOrd="0" presId="urn:microsoft.com/office/officeart/2005/8/layout/radial6"/>
    <dgm:cxn modelId="{671C2B43-2A6F-4B9E-93E8-3726F94C9085}" type="presParOf" srcId="{02E4FA2B-98B0-4B17-A8AA-53403B7D383A}" destId="{6934D2D2-05C2-4116-B4A9-1737A255634F}" srcOrd="8" destOrd="0" presId="urn:microsoft.com/office/officeart/2005/8/layout/radial6"/>
    <dgm:cxn modelId="{48AFEBA0-F9DE-46A0-AA39-6CD959F54115}" type="presParOf" srcId="{02E4FA2B-98B0-4B17-A8AA-53403B7D383A}" destId="{05B39696-ACEE-4A2F-8B2A-353B1014934F}" srcOrd="9" destOrd="0" presId="urn:microsoft.com/office/officeart/2005/8/layout/radial6"/>
    <dgm:cxn modelId="{4F50C4FB-EF00-448B-A712-C88CC4C85AE9}" type="presParOf" srcId="{02E4FA2B-98B0-4B17-A8AA-53403B7D383A}" destId="{DB1D394F-8A18-479E-BCCB-295D0D5B20BE}" srcOrd="10" destOrd="0" presId="urn:microsoft.com/office/officeart/2005/8/layout/radial6"/>
    <dgm:cxn modelId="{99E9E542-0823-4332-8CDE-F639C59B5B38}" type="presParOf" srcId="{02E4FA2B-98B0-4B17-A8AA-53403B7D383A}" destId="{1B44BC14-44D8-458B-8688-F8C2D0FCB5A4}" srcOrd="11" destOrd="0" presId="urn:microsoft.com/office/officeart/2005/8/layout/radial6"/>
    <dgm:cxn modelId="{8B49F356-168C-459E-98EB-5DADF7A59495}" type="presParOf" srcId="{02E4FA2B-98B0-4B17-A8AA-53403B7D383A}" destId="{03243519-5F66-4EA8-8C6C-C445FD5C4385}" srcOrd="12" destOrd="0" presId="urn:microsoft.com/office/officeart/2005/8/layout/radial6"/>
    <dgm:cxn modelId="{C3A9F7B9-2603-4A40-8F8B-3BAFC0172C09}" type="presParOf" srcId="{02E4FA2B-98B0-4B17-A8AA-53403B7D383A}" destId="{A716C4C2-187E-40A4-8AAF-A141073B6F43}" srcOrd="13" destOrd="0" presId="urn:microsoft.com/office/officeart/2005/8/layout/radial6"/>
    <dgm:cxn modelId="{045F99DB-8277-4E93-9CB4-0EB2EC3FD46C}" type="presParOf" srcId="{02E4FA2B-98B0-4B17-A8AA-53403B7D383A}" destId="{4ABC3314-032E-416F-A742-770EAA1A5235}" srcOrd="14" destOrd="0" presId="urn:microsoft.com/office/officeart/2005/8/layout/radial6"/>
    <dgm:cxn modelId="{859507CC-975C-4FAB-ACE9-A0479D59A03E}" type="presParOf" srcId="{02E4FA2B-98B0-4B17-A8AA-53403B7D383A}" destId="{592573BA-9C7F-48B9-86FD-C213C8DCEE91}" srcOrd="15" destOrd="0" presId="urn:microsoft.com/office/officeart/2005/8/layout/radial6"/>
    <dgm:cxn modelId="{00DF65E1-E68C-4E6F-BC4E-6C9A009ECEE1}" type="presParOf" srcId="{02E4FA2B-98B0-4B17-A8AA-53403B7D383A}" destId="{7E1DDE60-06BB-4FCF-B3F3-C5A38346E021}" srcOrd="16" destOrd="0" presId="urn:microsoft.com/office/officeart/2005/8/layout/radial6"/>
    <dgm:cxn modelId="{368E5AE3-4531-40A5-8F80-49F999A8E57C}" type="presParOf" srcId="{02E4FA2B-98B0-4B17-A8AA-53403B7D383A}" destId="{7ECCDEC2-2390-4341-A41A-C4C76592EBD0}" srcOrd="17" destOrd="0" presId="urn:microsoft.com/office/officeart/2005/8/layout/radial6"/>
    <dgm:cxn modelId="{9032AB9A-DC74-4419-9A57-540E2B3205DE}" type="presParOf" srcId="{02E4FA2B-98B0-4B17-A8AA-53403B7D383A}" destId="{EAE04149-3D8C-4ADE-A85D-4977B2CC2FC9}" srcOrd="18" destOrd="0" presId="urn:microsoft.com/office/officeart/2005/8/layout/radial6"/>
    <dgm:cxn modelId="{E04AFFBF-2915-4E3D-B217-EC81FDB1D894}" type="presParOf" srcId="{02E4FA2B-98B0-4B17-A8AA-53403B7D383A}" destId="{18F7A597-889E-4EAC-93A4-B0180352CDE2}" srcOrd="19" destOrd="0" presId="urn:microsoft.com/office/officeart/2005/8/layout/radial6"/>
    <dgm:cxn modelId="{A7D4A43C-AC17-46FC-8DE2-3660655688D2}" type="presParOf" srcId="{02E4FA2B-98B0-4B17-A8AA-53403B7D383A}" destId="{020EC499-A8A9-46BB-8D23-0053CD07A967}" srcOrd="20" destOrd="0" presId="urn:microsoft.com/office/officeart/2005/8/layout/radial6"/>
    <dgm:cxn modelId="{67EF8BAD-466C-428A-844F-6A165BDEC3ED}" type="presParOf" srcId="{02E4FA2B-98B0-4B17-A8AA-53403B7D383A}" destId="{D9070C18-AE6E-4C90-8E15-8A47229BB6C1}" srcOrd="21" destOrd="0" presId="urn:microsoft.com/office/officeart/2005/8/layout/radial6"/>
    <dgm:cxn modelId="{E28D224D-973F-4A63-96A6-0800E2F9BF22}" type="presParOf" srcId="{02E4FA2B-98B0-4B17-A8AA-53403B7D383A}" destId="{5B60B369-A3BB-486C-82B9-F6DD72FFC147}" srcOrd="22" destOrd="0" presId="urn:microsoft.com/office/officeart/2005/8/layout/radial6"/>
    <dgm:cxn modelId="{488451FF-068E-40C9-9B50-BEB999019092}" type="presParOf" srcId="{02E4FA2B-98B0-4B17-A8AA-53403B7D383A}" destId="{D2BBB81F-621E-4215-B8B0-52FBC1CF8FBA}" srcOrd="23" destOrd="0" presId="urn:microsoft.com/office/officeart/2005/8/layout/radial6"/>
    <dgm:cxn modelId="{E508C71C-DC92-4E12-82EC-D39692F666FE}" type="presParOf" srcId="{02E4FA2B-98B0-4B17-A8AA-53403B7D383A}" destId="{C41171E4-4FF4-4D7D-97D6-39801377A3E5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1171E4-4FF4-4D7D-97D6-39801377A3E5}">
      <dsp:nvSpPr>
        <dsp:cNvPr id="0" name=""/>
        <dsp:cNvSpPr/>
      </dsp:nvSpPr>
      <dsp:spPr>
        <a:xfrm>
          <a:off x="2907866" y="592432"/>
          <a:ext cx="5253536" cy="5253536"/>
        </a:xfrm>
        <a:prstGeom prst="blockArc">
          <a:avLst>
            <a:gd name="adj1" fmla="val 13500000"/>
            <a:gd name="adj2" fmla="val 16200000"/>
            <a:gd name="adj3" fmla="val 343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070C18-AE6E-4C90-8E15-8A47229BB6C1}">
      <dsp:nvSpPr>
        <dsp:cNvPr id="0" name=""/>
        <dsp:cNvSpPr/>
      </dsp:nvSpPr>
      <dsp:spPr>
        <a:xfrm>
          <a:off x="2907866" y="592432"/>
          <a:ext cx="5253536" cy="5253536"/>
        </a:xfrm>
        <a:prstGeom prst="blockArc">
          <a:avLst>
            <a:gd name="adj1" fmla="val 10800000"/>
            <a:gd name="adj2" fmla="val 13500000"/>
            <a:gd name="adj3" fmla="val 343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04149-3D8C-4ADE-A85D-4977B2CC2FC9}">
      <dsp:nvSpPr>
        <dsp:cNvPr id="0" name=""/>
        <dsp:cNvSpPr/>
      </dsp:nvSpPr>
      <dsp:spPr>
        <a:xfrm>
          <a:off x="2907866" y="592432"/>
          <a:ext cx="5253536" cy="5253536"/>
        </a:xfrm>
        <a:prstGeom prst="blockArc">
          <a:avLst>
            <a:gd name="adj1" fmla="val 8100000"/>
            <a:gd name="adj2" fmla="val 10800000"/>
            <a:gd name="adj3" fmla="val 343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2573BA-9C7F-48B9-86FD-C213C8DCEE91}">
      <dsp:nvSpPr>
        <dsp:cNvPr id="0" name=""/>
        <dsp:cNvSpPr/>
      </dsp:nvSpPr>
      <dsp:spPr>
        <a:xfrm>
          <a:off x="2907866" y="592432"/>
          <a:ext cx="5253536" cy="5253536"/>
        </a:xfrm>
        <a:prstGeom prst="blockArc">
          <a:avLst>
            <a:gd name="adj1" fmla="val 5400000"/>
            <a:gd name="adj2" fmla="val 8100000"/>
            <a:gd name="adj3" fmla="val 3433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243519-5F66-4EA8-8C6C-C445FD5C4385}">
      <dsp:nvSpPr>
        <dsp:cNvPr id="0" name=""/>
        <dsp:cNvSpPr/>
      </dsp:nvSpPr>
      <dsp:spPr>
        <a:xfrm>
          <a:off x="2907866" y="592432"/>
          <a:ext cx="5253536" cy="5253536"/>
        </a:xfrm>
        <a:prstGeom prst="blockArc">
          <a:avLst>
            <a:gd name="adj1" fmla="val 2700000"/>
            <a:gd name="adj2" fmla="val 5400000"/>
            <a:gd name="adj3" fmla="val 3433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B39696-ACEE-4A2F-8B2A-353B1014934F}">
      <dsp:nvSpPr>
        <dsp:cNvPr id="0" name=""/>
        <dsp:cNvSpPr/>
      </dsp:nvSpPr>
      <dsp:spPr>
        <a:xfrm>
          <a:off x="2907866" y="592432"/>
          <a:ext cx="5253536" cy="5253536"/>
        </a:xfrm>
        <a:prstGeom prst="blockArc">
          <a:avLst>
            <a:gd name="adj1" fmla="val 0"/>
            <a:gd name="adj2" fmla="val 2700000"/>
            <a:gd name="adj3" fmla="val 343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E28068-4C71-4BEE-BFA8-98C3A0A3ED5F}">
      <dsp:nvSpPr>
        <dsp:cNvPr id="0" name=""/>
        <dsp:cNvSpPr/>
      </dsp:nvSpPr>
      <dsp:spPr>
        <a:xfrm>
          <a:off x="2907866" y="592432"/>
          <a:ext cx="5253536" cy="5253536"/>
        </a:xfrm>
        <a:prstGeom prst="blockArc">
          <a:avLst>
            <a:gd name="adj1" fmla="val 18900000"/>
            <a:gd name="adj2" fmla="val 0"/>
            <a:gd name="adj3" fmla="val 343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A8EBE5-BCE5-42E9-976F-C32FE20D61E4}">
      <dsp:nvSpPr>
        <dsp:cNvPr id="0" name=""/>
        <dsp:cNvSpPr/>
      </dsp:nvSpPr>
      <dsp:spPr>
        <a:xfrm>
          <a:off x="2907866" y="592432"/>
          <a:ext cx="5253536" cy="5253536"/>
        </a:xfrm>
        <a:prstGeom prst="blockArc">
          <a:avLst>
            <a:gd name="adj1" fmla="val 16200000"/>
            <a:gd name="adj2" fmla="val 18900000"/>
            <a:gd name="adj3" fmla="val 343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48207D-1CA8-4D08-A64F-8C787DAFFED6}">
      <dsp:nvSpPr>
        <dsp:cNvPr id="0" name=""/>
        <dsp:cNvSpPr/>
      </dsp:nvSpPr>
      <dsp:spPr>
        <a:xfrm>
          <a:off x="4421292" y="2203929"/>
          <a:ext cx="2226685" cy="2030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Surveying</a:t>
          </a: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47382" y="2501295"/>
        <a:ext cx="1574505" cy="1435812"/>
      </dsp:txXfrm>
    </dsp:sp>
    <dsp:sp modelId="{DCDF7B63-D61A-49F1-953D-E76D9C3DF114}">
      <dsp:nvSpPr>
        <dsp:cNvPr id="0" name=""/>
        <dsp:cNvSpPr/>
      </dsp:nvSpPr>
      <dsp:spPr>
        <a:xfrm>
          <a:off x="4733614" y="-141666"/>
          <a:ext cx="1602040" cy="155837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Agriculture Survey</a:t>
          </a:r>
          <a:endParaRPr lang="en-US" sz="1800" kern="1200" dirty="0"/>
        </a:p>
      </dsp:txBody>
      <dsp:txXfrm>
        <a:off x="4968227" y="86553"/>
        <a:ext cx="1132814" cy="1101940"/>
      </dsp:txXfrm>
    </dsp:sp>
    <dsp:sp modelId="{B70FE787-9FAF-4D75-8627-A6E3C5F454E1}">
      <dsp:nvSpPr>
        <dsp:cNvPr id="0" name=""/>
        <dsp:cNvSpPr/>
      </dsp:nvSpPr>
      <dsp:spPr>
        <a:xfrm>
          <a:off x="6557727" y="712735"/>
          <a:ext cx="1604858" cy="13618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Socio Economic Survey</a:t>
          </a:r>
          <a:endParaRPr lang="en-US" sz="18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92753" y="912179"/>
        <a:ext cx="1134806" cy="962999"/>
      </dsp:txXfrm>
    </dsp:sp>
    <dsp:sp modelId="{96A78610-2053-41AE-8DF5-318DE1E925EC}">
      <dsp:nvSpPr>
        <dsp:cNvPr id="0" name=""/>
        <dsp:cNvSpPr/>
      </dsp:nvSpPr>
      <dsp:spPr>
        <a:xfrm>
          <a:off x="7360357" y="2507684"/>
          <a:ext cx="1511911" cy="142303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Physical Feature Survey</a:t>
          </a:r>
          <a:endParaRPr lang="en-US" sz="18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81771" y="2716083"/>
        <a:ext cx="1069083" cy="1006236"/>
      </dsp:txXfrm>
    </dsp:sp>
    <dsp:sp modelId="{DB1D394F-8A18-479E-BCCB-295D0D5B20BE}">
      <dsp:nvSpPr>
        <dsp:cNvPr id="0" name=""/>
        <dsp:cNvSpPr/>
      </dsp:nvSpPr>
      <dsp:spPr>
        <a:xfrm>
          <a:off x="6492873" y="4316278"/>
          <a:ext cx="1734567" cy="145688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Transport  Survey</a:t>
          </a:r>
          <a:endParaRPr lang="en-US" sz="18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46894" y="4529634"/>
        <a:ext cx="1226525" cy="1030177"/>
      </dsp:txXfrm>
    </dsp:sp>
    <dsp:sp modelId="{A716C4C2-187E-40A4-8AAF-A141073B6F43}">
      <dsp:nvSpPr>
        <dsp:cNvPr id="0" name=""/>
        <dsp:cNvSpPr/>
      </dsp:nvSpPr>
      <dsp:spPr>
        <a:xfrm>
          <a:off x="4602390" y="5041980"/>
          <a:ext cx="1864488" cy="151779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PRA (Participatory Rapid Appraisal)</a:t>
          </a:r>
          <a:endParaRPr lang="en-US" sz="1800" kern="1200" dirty="0"/>
        </a:p>
      </dsp:txBody>
      <dsp:txXfrm>
        <a:off x="4875438" y="5264256"/>
        <a:ext cx="1318392" cy="1073246"/>
      </dsp:txXfrm>
    </dsp:sp>
    <dsp:sp modelId="{7E1DDE60-06BB-4FCF-B3F3-C5A38346E021}">
      <dsp:nvSpPr>
        <dsp:cNvPr id="0" name=""/>
        <dsp:cNvSpPr/>
      </dsp:nvSpPr>
      <dsp:spPr>
        <a:xfrm>
          <a:off x="2932108" y="4449256"/>
          <a:ext cx="1554007" cy="119093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Geological Survey</a:t>
          </a:r>
          <a:endParaRPr lang="en-US" sz="1800" kern="1200" dirty="0"/>
        </a:p>
      </dsp:txBody>
      <dsp:txXfrm>
        <a:off x="3159687" y="4623664"/>
        <a:ext cx="1098849" cy="842118"/>
      </dsp:txXfrm>
    </dsp:sp>
    <dsp:sp modelId="{18F7A597-889E-4EAC-93A4-B0180352CDE2}">
      <dsp:nvSpPr>
        <dsp:cNvPr id="0" name=""/>
        <dsp:cNvSpPr/>
      </dsp:nvSpPr>
      <dsp:spPr>
        <a:xfrm>
          <a:off x="2033806" y="2531475"/>
          <a:ext cx="1838298" cy="137545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Hydrological Survey</a:t>
          </a:r>
          <a:endParaRPr lang="en-US" sz="1800" kern="1200" dirty="0"/>
        </a:p>
      </dsp:txBody>
      <dsp:txXfrm>
        <a:off x="2303019" y="2732905"/>
        <a:ext cx="1299872" cy="972592"/>
      </dsp:txXfrm>
    </dsp:sp>
    <dsp:sp modelId="{5B60B369-A3BB-486C-82B9-F6DD72FFC147}">
      <dsp:nvSpPr>
        <dsp:cNvPr id="0" name=""/>
        <dsp:cNvSpPr/>
      </dsp:nvSpPr>
      <dsp:spPr>
        <a:xfrm>
          <a:off x="3082865" y="767431"/>
          <a:ext cx="1252494" cy="125249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Formal Informal Survey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66288" y="950854"/>
        <a:ext cx="885648" cy="8856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CF193-E0F0-4EC4-8C4C-3C9A9A8F4D40}" type="datetimeFigureOut">
              <a:rPr lang="en-US" smtClean="0"/>
              <a:t>09-Jan-18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5423C-0B3D-4FF7-A6A6-8CCD29EA2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09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fld id="{573A7C7B-E36F-42E6-BB62-EBAE3B0DF882}" type="slidenum">
              <a:rPr lang="en-US" altLang="en-US">
                <a:latin typeface="Calibri" panose="020F0502020204030204" pitchFamily="34" charset="0"/>
              </a:rPr>
              <a:pPr/>
              <a:t>45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646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fld id="{A423D58F-D173-4365-A4DB-327B20359DB3}" type="slidenum">
              <a:rPr lang="en-US" altLang="en-US">
                <a:latin typeface="Calibri" panose="020F0502020204030204" pitchFamily="34" charset="0"/>
              </a:rPr>
              <a:pPr/>
              <a:t>46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280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36C4-8072-4AFE-911D-2BA89DF6CEE8}" type="datetimeFigureOut">
              <a:rPr lang="en-US" smtClean="0"/>
              <a:t>09-Jan-18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0771-74F5-41CE-AB50-35B91F864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36C4-8072-4AFE-911D-2BA89DF6CEE8}" type="datetimeFigureOut">
              <a:rPr lang="en-US" smtClean="0"/>
              <a:t>09-Jan-18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0771-74F5-41CE-AB50-35B91F864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1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36C4-8072-4AFE-911D-2BA89DF6CEE8}" type="datetimeFigureOut">
              <a:rPr lang="en-US" smtClean="0"/>
              <a:t>09-Jan-18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0771-74F5-41CE-AB50-35B91F864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1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36C4-8072-4AFE-911D-2BA89DF6CEE8}" type="datetimeFigureOut">
              <a:rPr lang="en-US" smtClean="0"/>
              <a:t>09-Jan-18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0771-74F5-41CE-AB50-35B91F864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7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36C4-8072-4AFE-911D-2BA89DF6CEE8}" type="datetimeFigureOut">
              <a:rPr lang="en-US" smtClean="0"/>
              <a:t>09-Jan-18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0771-74F5-41CE-AB50-35B91F864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4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36C4-8072-4AFE-911D-2BA89DF6CEE8}" type="datetimeFigureOut">
              <a:rPr lang="en-US" smtClean="0"/>
              <a:t>09-Jan-18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0771-74F5-41CE-AB50-35B91F864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8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36C4-8072-4AFE-911D-2BA89DF6CEE8}" type="datetimeFigureOut">
              <a:rPr lang="en-US" smtClean="0"/>
              <a:t>09-Jan-18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0771-74F5-41CE-AB50-35B91F864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7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36C4-8072-4AFE-911D-2BA89DF6CEE8}" type="datetimeFigureOut">
              <a:rPr lang="en-US" smtClean="0"/>
              <a:t>09-Jan-18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0771-74F5-41CE-AB50-35B91F864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3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36C4-8072-4AFE-911D-2BA89DF6CEE8}" type="datetimeFigureOut">
              <a:rPr lang="en-US" smtClean="0"/>
              <a:t>09-Jan-18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0771-74F5-41CE-AB50-35B91F864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6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36C4-8072-4AFE-911D-2BA89DF6CEE8}" type="datetimeFigureOut">
              <a:rPr lang="en-US" smtClean="0"/>
              <a:t>09-Jan-18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0771-74F5-41CE-AB50-35B91F864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1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36C4-8072-4AFE-911D-2BA89DF6CEE8}" type="datetimeFigureOut">
              <a:rPr lang="en-US" smtClean="0"/>
              <a:t>09-Jan-18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0771-74F5-41CE-AB50-35B91F864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936C4-8072-4AFE-911D-2BA89DF6CEE8}" type="datetimeFigureOut">
              <a:rPr lang="en-US" smtClean="0"/>
              <a:t>09-Jan-18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50771-74F5-41CE-AB50-35B91F864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67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0983" y="1219221"/>
            <a:ext cx="11245755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  <a:p>
            <a:pPr algn="ctr"/>
            <a:r>
              <a:rPr lang="bn-IN" sz="3200" dirty="0">
                <a:latin typeface="Shonar Bangla" panose="020B0502040204020203" pitchFamily="34" charset="0"/>
                <a:cs typeface="Shonar Bangla" panose="020B0502040204020203" pitchFamily="34" charset="0"/>
              </a:rPr>
              <a:t>“ প্রিপারেশন অব ডেভেলপমেন্ট প্লান ফর ফরটিন উপজেলাস” </a:t>
            </a:r>
            <a:endParaRPr lang="bn-IN" sz="3200" dirty="0" smtClean="0">
              <a:latin typeface="Shonar Bangla" panose="020B0502040204020203" pitchFamily="34" charset="0"/>
              <a:cs typeface="Shonar Bangla" panose="020B0502040204020203" pitchFamily="34" charset="0"/>
            </a:endParaRPr>
          </a:p>
          <a:p>
            <a:pPr algn="ctr"/>
            <a:r>
              <a:rPr lang="bn-IN" sz="32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শীর্ষক </a:t>
            </a:r>
            <a:r>
              <a:rPr lang="bn-IN" sz="3200" dirty="0">
                <a:latin typeface="Shonar Bangla" panose="020B0502040204020203" pitchFamily="34" charset="0"/>
                <a:cs typeface="Shonar Bangla" panose="020B0502040204020203" pitchFamily="34" charset="0"/>
              </a:rPr>
              <a:t>প্রকল্পের আওতায় </a:t>
            </a:r>
            <a:endParaRPr lang="en-US" sz="3200" dirty="0" smtClean="0">
              <a:latin typeface="Shonar Bangla" panose="020B0502040204020203" pitchFamily="34" charset="0"/>
              <a:cs typeface="Shonar Bangla" panose="020B0502040204020203" pitchFamily="34" charset="0"/>
            </a:endParaRPr>
          </a:p>
          <a:p>
            <a:pPr algn="ctr"/>
            <a:endParaRPr lang="bn-IN" sz="3200" dirty="0" smtClean="0">
              <a:latin typeface="Shonar Bangla" panose="020B0502040204020203" pitchFamily="34" charset="0"/>
              <a:cs typeface="Shonar Bangla" panose="020B0502040204020203" pitchFamily="34" charset="0"/>
            </a:endParaRPr>
          </a:p>
          <a:p>
            <a:pPr algn="ctr"/>
            <a:r>
              <a:rPr lang="bn-IN" sz="54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শিবপুর </a:t>
            </a:r>
            <a:r>
              <a:rPr lang="bn-IN" sz="5400" b="1" dirty="0">
                <a:latin typeface="Shonar Bangla" panose="020B0502040204020203" pitchFamily="34" charset="0"/>
                <a:cs typeface="Shonar Bangla" panose="020B0502040204020203" pitchFamily="34" charset="0"/>
              </a:rPr>
              <a:t>উপজেলার ছবি উপস্থাপনা</a:t>
            </a:r>
            <a:endParaRPr lang="en-US" sz="3600" b="1" dirty="0" smtClean="0">
              <a:latin typeface="Shonar Bangla" panose="020B0502040204020203" pitchFamily="34" charset="0"/>
              <a:cs typeface="Shonar Bangla" panose="020B0502040204020203" pitchFamily="34" charset="0"/>
            </a:endParaRPr>
          </a:p>
          <a:p>
            <a:pPr algn="ctr"/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70633" y="-261943"/>
            <a:ext cx="993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059" y="176398"/>
            <a:ext cx="1090067" cy="109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17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hibpur Tour 02.03 to 11.03.2017\IMG_20170303_1638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56" y="1027285"/>
            <a:ext cx="3661634" cy="27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Shibpur Tour 02.03 to 11.03.2017\IMG_20170303_1638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026" y="1027286"/>
            <a:ext cx="4039413" cy="302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Shibpur Tour 02.03 to 11.03.2017\IMG_20170303_1638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990" y="3103807"/>
            <a:ext cx="3978036" cy="298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0614" y="6133367"/>
            <a:ext cx="10074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Commercially sand collection from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Chandrabordi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Village  under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Dulalpur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Union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Mirzakandi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village under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Masimpur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68202" y="34772"/>
            <a:ext cx="824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শিবপুর </a:t>
            </a:r>
            <a:r>
              <a:rPr lang="bn-IN" sz="36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উপজেলার</a:t>
            </a:r>
            <a:r>
              <a:rPr lang="en-US" sz="36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bn-IN" sz="36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সম্ভাবনা </a:t>
            </a:r>
            <a:r>
              <a:rPr lang="bn-IN" sz="36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সমূহ</a:t>
            </a:r>
            <a:endParaRPr lang="en-US" sz="3600" b="1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69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Number Placeholder 1"/>
          <p:cNvSpPr>
            <a:spLocks noGrp="1"/>
          </p:cNvSpPr>
          <p:nvPr>
            <p:ph type="sldNum" sz="quarter" idx="12"/>
          </p:nvPr>
        </p:nvSpPr>
        <p:spPr bwMode="auto"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fld id="{6AADC685-3E85-458D-A1FC-C7F77D464F68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7587266" y="6089647"/>
            <a:ext cx="4991100" cy="37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tabLst>
                <a:tab pos="457200" algn="l"/>
                <a:tab pos="5486400" algn="r"/>
              </a:tabLst>
            </a:pPr>
            <a:r>
              <a:rPr lang="en-GB" sz="1600" dirty="0" smtClean="0">
                <a:latin typeface="Sitka Display" panose="02000505000000020004" pitchFamily="2" charset="0"/>
                <a:ea typeface="Calibri" pitchFamily="34" charset="0"/>
                <a:cs typeface="SutonnyMJ" pitchFamily="2" charset="0"/>
              </a:rPr>
              <a:t>Tea Stall meeting at </a:t>
            </a:r>
            <a:r>
              <a:rPr lang="en-GB" sz="1600" dirty="0" err="1" smtClean="0">
                <a:latin typeface="Sitka Display" panose="02000505000000020004" pitchFamily="2" charset="0"/>
                <a:ea typeface="Calibri" pitchFamily="34" charset="0"/>
                <a:cs typeface="SutonnyMJ" pitchFamily="2" charset="0"/>
              </a:rPr>
              <a:t>Shibpur</a:t>
            </a:r>
            <a:r>
              <a:rPr lang="en-GB" sz="1600" dirty="0" smtClean="0">
                <a:latin typeface="Sitka Display" panose="02000505000000020004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GB" sz="1600" dirty="0" err="1" smtClean="0">
                <a:latin typeface="Sitka Display" panose="02000505000000020004" pitchFamily="2" charset="0"/>
                <a:ea typeface="Calibri" pitchFamily="34" charset="0"/>
                <a:cs typeface="SutonnyMJ" pitchFamily="2" charset="0"/>
              </a:rPr>
              <a:t>Upazila</a:t>
            </a:r>
            <a:endParaRPr lang="en-US" sz="1600" dirty="0">
              <a:latin typeface="SutonnyMJ" pitchFamily="2" charset="0"/>
            </a:endParaRPr>
          </a:p>
        </p:txBody>
      </p:sp>
      <p:pic>
        <p:nvPicPr>
          <p:cNvPr id="20487" name="Picture 8" descr="G:\14 upazila project\Package 2\Inception Report\Tour Report_Pack2\Inception_Report_Tour_Pack2\SAM_37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313" y="2736186"/>
            <a:ext cx="5960779" cy="335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" descr="G:\14 upazila project\Package 2\Reconnaisance survey Pack2\Picture Reconnaisance survey 14-17 janu\SAM_30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05" y="965665"/>
            <a:ext cx="5727680" cy="322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xtBox 4"/>
          <p:cNvSpPr txBox="1">
            <a:spLocks noChangeArrowheads="1"/>
          </p:cNvSpPr>
          <p:nvPr/>
        </p:nvSpPr>
        <p:spPr bwMode="auto">
          <a:xfrm>
            <a:off x="540680" y="4412916"/>
            <a:ext cx="45254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Briefing about  Project to UNO </a:t>
            </a:r>
            <a:r>
              <a:rPr lang="en-US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Shibpur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4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5528" y="965665"/>
            <a:ext cx="6113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Reconnaissance Survey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81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ythroug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991673" y="3864077"/>
            <a:ext cx="3535351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457200" algn="l"/>
                <a:tab pos="5486400" algn="r"/>
              </a:tabLst>
            </a:pPr>
            <a:r>
              <a:rPr lang="en-GB" sz="20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 </a:t>
            </a:r>
            <a:r>
              <a:rPr lang="en-GB" sz="20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Focus Group Discussion  at </a:t>
            </a:r>
          </a:p>
          <a:p>
            <a:pPr algn="just">
              <a:lnSpc>
                <a:spcPct val="115000"/>
              </a:lnSpc>
              <a:tabLst>
                <a:tab pos="457200" algn="l"/>
                <a:tab pos="5486400" algn="r"/>
              </a:tabLst>
            </a:pPr>
            <a:r>
              <a:rPr lang="en-GB" sz="2000" b="1" dirty="0" err="1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Josar</a:t>
            </a:r>
            <a:r>
              <a:rPr lang="en-GB" sz="20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Union </a:t>
            </a:r>
            <a:r>
              <a:rPr lang="en-GB" sz="2000" b="1" dirty="0" err="1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Parishad</a:t>
            </a:r>
            <a:endParaRPr lang="en-US" sz="2000" b="1" dirty="0"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9" descr="G:\14 upazila project\Package 2\Inception Report\Tour Report_Pack2\Inception_Report_Tour_Pack2\SAM_37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64" y="521491"/>
            <a:ext cx="5688092" cy="320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821" y="2150144"/>
            <a:ext cx="5672322" cy="363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805948" y="5848259"/>
            <a:ext cx="4991100" cy="38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tabLst>
                <a:tab pos="457200" algn="l"/>
                <a:tab pos="5486400" algn="r"/>
              </a:tabLst>
            </a:pPr>
            <a:r>
              <a:rPr lang="en-GB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Tea Stall meeting at </a:t>
            </a:r>
            <a:r>
              <a:rPr lang="en-GB" b="1" dirty="0" err="1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Itakhola</a:t>
            </a:r>
            <a:r>
              <a:rPr lang="en-GB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,</a:t>
            </a:r>
            <a:r>
              <a:rPr lang="en-GB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Shibpur</a:t>
            </a:r>
            <a:r>
              <a:rPr lang="en-GB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Upazila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5948" y="667973"/>
            <a:ext cx="6113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Reconnaissance Survey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92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Content="1"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61631075"/>
              </p:ext>
            </p:extLst>
          </p:nvPr>
        </p:nvGraphicFramePr>
        <p:xfrm>
          <a:off x="1745399" y="205186"/>
          <a:ext cx="10906076" cy="641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-437881" y="3013656"/>
            <a:ext cx="39666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সার্ভে সমূহ</a:t>
            </a:r>
            <a:endParaRPr lang="bn-I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09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conveyor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2653048" y="1931831"/>
            <a:ext cx="6787166" cy="206062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পি. আর. এ সার্ভে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01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000">
        <p14:pan dir="u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51" y="1030152"/>
            <a:ext cx="5127088" cy="552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" t="2032" r="3844" b="3915"/>
          <a:stretch>
            <a:fillRect/>
          </a:stretch>
        </p:blipFill>
        <p:spPr bwMode="auto">
          <a:xfrm>
            <a:off x="723405" y="1066398"/>
            <a:ext cx="5299128" cy="548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72969" y="301241"/>
            <a:ext cx="61205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শিবপুর পৌরসভার সামাজিক ম্যাপ প্রস্তুতকরন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73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000">
        <p14:pan dir="u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39" y="1038293"/>
            <a:ext cx="5220763" cy="491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81" y="1154740"/>
            <a:ext cx="5087956" cy="497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58723" y="187192"/>
            <a:ext cx="84321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ইউনিয়ন পর্যায়ে সামাজিক ম্যাপ প্রস্তুতকরন (জয়নগর ইউনিয়ন)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34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/>
          <p:cNvPicPr>
            <a:picLocks noChangeAspect="1" noChangeArrowheads="1"/>
          </p:cNvPicPr>
          <p:nvPr/>
        </p:nvPicPr>
        <p:blipFill>
          <a:blip r:embed="rId2"/>
          <a:srcRect t="4279" r="13074" b="7753"/>
          <a:stretch>
            <a:fillRect/>
          </a:stretch>
        </p:blipFill>
        <p:spPr bwMode="auto">
          <a:xfrm>
            <a:off x="1482411" y="1260595"/>
            <a:ext cx="4051426" cy="481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032" y="1260595"/>
            <a:ext cx="4308340" cy="481192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531524" y="115909"/>
            <a:ext cx="7081015" cy="566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bn-I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bn-I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ভেন ডায়াগ্রামঃ সমস্যা এবং সম্ভাবনা </a:t>
            </a:r>
            <a:endParaRPr lang="bn-I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73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9126" y="429491"/>
            <a:ext cx="7730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Technology of Participation (</a:t>
            </a:r>
            <a:r>
              <a:rPr lang="en-US" sz="2400" b="1" dirty="0" err="1" smtClean="0"/>
              <a:t>ToP</a:t>
            </a:r>
            <a:r>
              <a:rPr lang="en-US" sz="2400" b="1" dirty="0" smtClean="0"/>
              <a:t>)- Consensus Workshop</a:t>
            </a:r>
            <a:endParaRPr lang="en-US" sz="2400" b="1" dirty="0"/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3" y="1231121"/>
            <a:ext cx="5481637" cy="4116734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4" y="1231121"/>
            <a:ext cx="5555674" cy="411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86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allOve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95424" y="3848840"/>
            <a:ext cx="4096111" cy="2733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E:\14 upazila project\Package 2\Draft Survey Report\PRA_14 upazila\PRA documents Shibpur and Raipura\Package2 folder\Shibpurfolder\Shibpur Paurasava\Picturefolder\IMG_20151105_1108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5" y="850824"/>
            <a:ext cx="3913128" cy="282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14 upazila project\Package 2\Draft Survey Report\PRA_14 upazila\PRA documents Shibpur and Raipura\Package2 folder\Shibpurfolder\Shibpur Paurasava\Picturefolder\DSCN08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604" y="2133838"/>
            <a:ext cx="3671911" cy="308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665409" y="327605"/>
            <a:ext cx="48429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শিবপুর পৌরসভায় পি.আর.এ সার্ভে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566601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38649" y="358539"/>
            <a:ext cx="8287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এক নজরে শিবপুর উপজেলা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2546" y="1698083"/>
            <a:ext cx="5860860" cy="3548239"/>
            <a:chOff x="2638720" y="1848125"/>
            <a:chExt cx="5553089" cy="3569810"/>
          </a:xfrm>
        </p:grpSpPr>
        <p:sp>
          <p:nvSpPr>
            <p:cNvPr id="6" name="Rectangle 5"/>
            <p:cNvSpPr/>
            <p:nvPr/>
          </p:nvSpPr>
          <p:spPr>
            <a:xfrm>
              <a:off x="3605306" y="1848125"/>
              <a:ext cx="2647188" cy="371577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buSzPct val="70000"/>
              </a:pP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Total 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Area (208.72 sq.km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638720" y="2617357"/>
              <a:ext cx="1698667" cy="37507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buSzPct val="70000"/>
              </a:pP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Paurashava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 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392852" y="2597630"/>
              <a:ext cx="1783409" cy="37421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buSzPct val="70000"/>
              </a:pP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Union (9)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200483" y="3243373"/>
              <a:ext cx="1766662" cy="371577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buSzPct val="70000"/>
              </a:pP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Area (8.66 sq.km)  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00482" y="3745100"/>
              <a:ext cx="1980029" cy="369332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buSzPct val="70000"/>
              </a:pP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Population: 20272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14623" y="3288622"/>
              <a:ext cx="2077186" cy="371577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buSzPct val="70000"/>
              </a:pP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Area (200.06 sq.km)  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059864" y="3730783"/>
              <a:ext cx="1999265" cy="369332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>
                <a:buSzPct val="70000"/>
              </a:pP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Population: 283541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3429916" y="2427417"/>
              <a:ext cx="2843447" cy="220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3429916" y="2430882"/>
              <a:ext cx="0" cy="19708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870450" y="2995609"/>
              <a:ext cx="8669" cy="93265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2882482" y="3926771"/>
              <a:ext cx="318000" cy="299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741864" y="2986689"/>
              <a:ext cx="0" cy="94269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752686" y="3921888"/>
              <a:ext cx="307178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0" idx="2"/>
            </p:cNvCxnSpPr>
            <p:nvPr/>
          </p:nvCxnSpPr>
          <p:spPr>
            <a:xfrm flipH="1">
              <a:off x="4190496" y="4114432"/>
              <a:ext cx="1" cy="15224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4190496" y="4266674"/>
              <a:ext cx="2869000" cy="31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4337387" y="4479654"/>
              <a:ext cx="2563654" cy="371577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buSzPct val="70000"/>
              </a:pP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Total Population: 303813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5604641" y="4283988"/>
              <a:ext cx="0" cy="16735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4337387" y="5048603"/>
              <a:ext cx="2563654" cy="369332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buSzPct val="70000"/>
              </a:pP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Density/sq.km:1395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6252494" y="2430882"/>
              <a:ext cx="0" cy="19708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7049877" y="4117363"/>
              <a:ext cx="1" cy="15224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5741864" y="3431695"/>
              <a:ext cx="318000" cy="1010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655" y="1556782"/>
            <a:ext cx="5732812" cy="4025166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V="1">
            <a:off x="6080082" y="3298268"/>
            <a:ext cx="3576125" cy="22708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371817" y="5447096"/>
            <a:ext cx="2217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Paurashava Area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Arrow Connector 36"/>
          <p:cNvCxnSpPr>
            <a:endCxn id="9" idx="1"/>
          </p:cNvCxnSpPr>
          <p:nvPr/>
        </p:nvCxnSpPr>
        <p:spPr>
          <a:xfrm>
            <a:off x="627119" y="3269566"/>
            <a:ext cx="3483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6" idx="2"/>
          </p:cNvCxnSpPr>
          <p:nvPr/>
        </p:nvCxnSpPr>
        <p:spPr>
          <a:xfrm flipH="1">
            <a:off x="2796976" y="2067415"/>
            <a:ext cx="2679" cy="200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92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wind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33183" y="2760116"/>
            <a:ext cx="7079764" cy="8459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Wave 2"/>
          <p:cNvSpPr/>
          <p:nvPr/>
        </p:nvSpPr>
        <p:spPr>
          <a:xfrm>
            <a:off x="2871989" y="1828800"/>
            <a:ext cx="6709893" cy="2665927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কৃষি সার্ভে</a:t>
            </a:r>
            <a:endParaRPr lang="en-US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496646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14" y="1549016"/>
            <a:ext cx="5647699" cy="383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41593" y="739781"/>
            <a:ext cx="20441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600" b="1" dirty="0" smtClean="0">
                <a:solidFill>
                  <a:srgbClr val="000000"/>
                </a:solidFill>
                <a:effectLst/>
                <a:latin typeface="Shonar Bangla" panose="020B0502040204020203" pitchFamily="34" charset="0"/>
                <a:ea typeface="Times New Roman" panose="02020603050405020304" pitchFamily="18" charset="0"/>
                <a:cs typeface="Shonar Bangla" panose="020B0502040204020203" pitchFamily="34" charset="0"/>
              </a:rPr>
              <a:t>ধইঞ্চা ক্ষেত 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Shonar Bangla" panose="020B0502040204020203" pitchFamily="34" charset="0"/>
                <a:ea typeface="Times New Roman" panose="02020603050405020304" pitchFamily="18" charset="0"/>
                <a:cs typeface="Shonar Bangla" panose="020B0502040204020203" pitchFamily="34" charset="0"/>
              </a:rPr>
              <a:t> </a:t>
            </a:r>
            <a:endParaRPr lang="en-US" sz="3600" b="1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pic>
        <p:nvPicPr>
          <p:cNvPr id="4" name="Picture 3" descr="1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056" y="1549015"/>
            <a:ext cx="5846351" cy="383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129640" y="739780"/>
            <a:ext cx="1649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b="1" dirty="0" smtClean="0">
                <a:solidFill>
                  <a:srgbClr val="000000"/>
                </a:solidFill>
                <a:latin typeface="Shonar Bangla" panose="020B0502040204020203" pitchFamily="34" charset="0"/>
                <a:ea typeface="Times New Roman" panose="02020603050405020304" pitchFamily="18" charset="0"/>
                <a:cs typeface="Shonar Bangla" panose="020B0502040204020203" pitchFamily="34" charset="0"/>
              </a:rPr>
              <a:t>লেবু</a:t>
            </a:r>
            <a:r>
              <a:rPr lang="bn-IN" sz="3200" b="1" dirty="0" smtClean="0">
                <a:solidFill>
                  <a:srgbClr val="000000"/>
                </a:solidFill>
                <a:effectLst/>
                <a:latin typeface="Shonar Bangla" panose="020B0502040204020203" pitchFamily="34" charset="0"/>
                <a:ea typeface="Times New Roman" panose="02020603050405020304" pitchFamily="18" charset="0"/>
                <a:cs typeface="Shonar Bangla" panose="020B0502040204020203" pitchFamily="34" charset="0"/>
              </a:rPr>
              <a:t> ক্ষেত </a:t>
            </a:r>
            <a:r>
              <a:rPr lang="en-US" sz="3200" b="1" dirty="0" smtClean="0">
                <a:solidFill>
                  <a:srgbClr val="000000"/>
                </a:solidFill>
                <a:effectLst/>
                <a:latin typeface="Shonar Bangla" panose="020B0502040204020203" pitchFamily="34" charset="0"/>
                <a:ea typeface="Times New Roman" panose="02020603050405020304" pitchFamily="18" charset="0"/>
                <a:cs typeface="Shonar Bangla" panose="020B0502040204020203" pitchFamily="34" charset="0"/>
              </a:rPr>
              <a:t> </a:t>
            </a:r>
            <a:endParaRPr lang="en-US" sz="3200" b="1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45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348" y="1455185"/>
            <a:ext cx="5912135" cy="414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269524" y="730716"/>
            <a:ext cx="34225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Kakrul</a:t>
            </a:r>
            <a:r>
              <a:rPr lang="en-US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Vegetables Field </a:t>
            </a:r>
            <a:endParaRPr lang="en-US" sz="2400" b="1" dirty="0"/>
          </a:p>
        </p:txBody>
      </p:sp>
      <p:pic>
        <p:nvPicPr>
          <p:cNvPr id="2051" name="Picture 3" descr="DSC025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17" y="1453237"/>
            <a:ext cx="5853483" cy="414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89561" y="778852"/>
            <a:ext cx="4651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HYV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Brinjal</a:t>
            </a:r>
            <a:r>
              <a:rPr lang="en-US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DAE Demonstration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81730848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433" y="299348"/>
            <a:ext cx="6161808" cy="441871"/>
          </a:xfrm>
        </p:spPr>
        <p:txBody>
          <a:bodyPr>
            <a:noAutofit/>
          </a:bodyPr>
          <a:lstStyle/>
          <a:p>
            <a:r>
              <a:rPr lang="bn-IN" sz="36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কৃষি </a:t>
            </a:r>
            <a:r>
              <a:rPr lang="bn-IN" sz="3600" b="1" dirty="0">
                <a:latin typeface="Shonar Bangla" panose="020B0502040204020203" pitchFamily="34" charset="0"/>
                <a:cs typeface="Shonar Bangla" panose="020B0502040204020203" pitchFamily="34" charset="0"/>
              </a:rPr>
              <a:t>সম্পর্কিত তথ্য সংগ্রহ</a:t>
            </a:r>
            <a:endParaRPr lang="en-US" sz="3600" b="1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5476468"/>
            <a:ext cx="4739425" cy="446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Meeting with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Upazila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Agricultural Officer &amp; SAAOs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406352" y="5181600"/>
            <a:ext cx="5655733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Agricultural Potentiality at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Shibpur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Upazila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1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3" y="1177637"/>
            <a:ext cx="317760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1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760" y="1177637"/>
            <a:ext cx="3124200" cy="193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1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3" y="3285003"/>
            <a:ext cx="3179809" cy="2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DSC0252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910" y="3438641"/>
            <a:ext cx="3263900" cy="193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 descr="C:\Users\Santosh\AppData\Local\Microsoft\Windows\Temporary Internet Files\Content.Word\14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78" y="1177637"/>
            <a:ext cx="4654212" cy="419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74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2910625" y="2121794"/>
            <a:ext cx="6800045" cy="250172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ফরমাল ইনফরমাল সার্ভে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16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Final Reports Package 2\Formal Informal\IMG_20160112_17032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94" y="1442434"/>
            <a:ext cx="4903038" cy="468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I:\Survey_pic_package-02\Shibpur\market\Putia_secrataary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279" y="1442434"/>
            <a:ext cx="6259133" cy="47532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738648" y="528033"/>
            <a:ext cx="8397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s-IN" sz="36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শিল্প</a:t>
            </a:r>
            <a:r>
              <a:rPr lang="bn-IN" sz="3600" b="1" dirty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bn-IN" sz="36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কারখানা সম্পর্কিত তথ্য সংগ্রহ</a:t>
            </a:r>
            <a:endParaRPr lang="en-US" sz="3600" b="1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251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crush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3013657" y="1790163"/>
            <a:ext cx="5692462" cy="2678806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ভূতাত্ত্বিক সার্ভে</a:t>
            </a:r>
          </a:p>
        </p:txBody>
      </p:sp>
    </p:spTree>
    <p:extLst>
      <p:ext uri="{BB962C8B-B14F-4D97-AF65-F5344CB8AC3E}">
        <p14:creationId xmlns:p14="http://schemas.microsoft.com/office/powerpoint/2010/main" val="962015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105_154908"/>
          <p:cNvPicPr/>
          <p:nvPr/>
        </p:nvPicPr>
        <p:blipFill>
          <a:blip r:embed="rId2"/>
          <a:srcRect b="28331"/>
          <a:stretch>
            <a:fillRect/>
          </a:stretch>
        </p:blipFill>
        <p:spPr bwMode="auto">
          <a:xfrm>
            <a:off x="247704" y="174477"/>
            <a:ext cx="3397017" cy="361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3978429"/>
            <a:ext cx="3596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Downhole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Seismic Test data logger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P_20160626_112734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00024" y="1248108"/>
            <a:ext cx="3724382" cy="36458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31087" y="4893972"/>
            <a:ext cx="298817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Wooden Plank as the Vibration Source</a:t>
            </a:r>
            <a:endParaRPr lang="en-US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DSC07727.JPG"/>
          <p:cNvPicPr/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611284" y="2459739"/>
            <a:ext cx="4174088" cy="36822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99872" y="6387925"/>
            <a:ext cx="2326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Acquisition Unit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00698" y="58567"/>
            <a:ext cx="23711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bn-I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ভূতাত্ত্বিক সার্ভে</a:t>
            </a:r>
          </a:p>
        </p:txBody>
      </p:sp>
    </p:spTree>
    <p:extLst>
      <p:ext uri="{BB962C8B-B14F-4D97-AF65-F5344CB8AC3E}">
        <p14:creationId xmlns:p14="http://schemas.microsoft.com/office/powerpoint/2010/main" val="36679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105_152542"/>
          <p:cNvPicPr/>
          <p:nvPr/>
        </p:nvPicPr>
        <p:blipFill>
          <a:blip r:embed="rId2" cstate="print"/>
          <a:srcRect t="12262" r="-3519" b="22260"/>
          <a:stretch>
            <a:fillRect/>
          </a:stretch>
        </p:blipFill>
        <p:spPr bwMode="auto">
          <a:xfrm>
            <a:off x="6417832" y="961708"/>
            <a:ext cx="4969723" cy="489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818534" y="6130359"/>
            <a:ext cx="4168321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Geophone Lowering In the Borehole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DSCN113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5710" y="966941"/>
            <a:ext cx="4666447" cy="48989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98270" y="5939185"/>
            <a:ext cx="27689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Direction of Excitations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09002" y="0"/>
            <a:ext cx="23711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bn-I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ভূতাত্ত্বিক সার্ভে</a:t>
            </a:r>
          </a:p>
        </p:txBody>
      </p:sp>
    </p:spTree>
    <p:extLst>
      <p:ext uri="{BB962C8B-B14F-4D97-AF65-F5344CB8AC3E}">
        <p14:creationId xmlns:p14="http://schemas.microsoft.com/office/powerpoint/2010/main" val="46491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_20160627_17142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8106" y="1072620"/>
            <a:ext cx="5547328" cy="46779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0680" y="5944795"/>
            <a:ext cx="57147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</a:rPr>
              <a:t>Set receivers along the line at the ground surface and the intervals of each geophone are 3m</a:t>
            </a:r>
            <a:endParaRPr lang="en-US" dirty="0"/>
          </a:p>
        </p:txBody>
      </p:sp>
      <p:pic>
        <p:nvPicPr>
          <p:cNvPr id="6" name="Picture 5" descr="P_20160701_164218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72858" y="1082525"/>
            <a:ext cx="5714341" cy="47171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43650" y="5944795"/>
            <a:ext cx="45056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</a:rPr>
              <a:t>shoot it vertically by 8kg hammer to  generated elastic waves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819853" y="281161"/>
            <a:ext cx="23711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bn-I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ভূতাত্ত্বিক সার্ভে</a:t>
            </a:r>
          </a:p>
        </p:txBody>
      </p:sp>
    </p:spTree>
    <p:extLst>
      <p:ext uri="{BB962C8B-B14F-4D97-AF65-F5344CB8AC3E}">
        <p14:creationId xmlns:p14="http://schemas.microsoft.com/office/powerpoint/2010/main" val="269506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Users\udd\Desktop\Urban Thinkers Campus 2017\Invitation card\IMG_20170920_1125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87" y="1362255"/>
            <a:ext cx="5309950" cy="398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Users\udd\Desktop\Urban Thinkers Campus 2017\Invitation card\IMG_20170920_1134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483" y="1362255"/>
            <a:ext cx="5861329" cy="400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4709" y="5344717"/>
            <a:ext cx="1939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Lotkon</a:t>
            </a:r>
            <a:r>
              <a:rPr lang="en-US" dirty="0"/>
              <a:t> Fruits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43016" y="551176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Colombo Lemon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73499" y="346592"/>
            <a:ext cx="9324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শিবপুর </a:t>
            </a:r>
            <a:r>
              <a:rPr lang="bn-IN" sz="36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উপজেলার </a:t>
            </a:r>
            <a:r>
              <a:rPr lang="bn-IN" sz="36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সম্ভাবনা সমূহ</a:t>
            </a:r>
            <a:endParaRPr lang="en-US" sz="3600" b="1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38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839" y="3866478"/>
            <a:ext cx="4928383" cy="279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193" y="723604"/>
            <a:ext cx="4928382" cy="295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193" y="3866478"/>
            <a:ext cx="4928382" cy="279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839" y="723604"/>
            <a:ext cx="4928383" cy="295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338466" y="77273"/>
            <a:ext cx="45704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ভূতাত্ত্বিক </a:t>
            </a:r>
            <a:r>
              <a:rPr lang="bn-IN" sz="3600" b="1" dirty="0">
                <a:latin typeface="Shonar Bangla" panose="020B0502040204020203" pitchFamily="34" charset="0"/>
                <a:cs typeface="Shonar Bangla" panose="020B0502040204020203" pitchFamily="34" charset="0"/>
              </a:rPr>
              <a:t>সম্পর্কিত তথ্য </a:t>
            </a:r>
            <a:r>
              <a:rPr lang="bn-IN" sz="36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সংগ্রহ</a:t>
            </a:r>
            <a:endParaRPr lang="en-US" sz="3600" b="1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67410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2962141" y="2248989"/>
            <a:ext cx="6812924" cy="226668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s-I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হাইড্রোলজিক্যাল</a:t>
            </a:r>
            <a:r>
              <a:rPr lang="bn-I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সার্ভে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69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0160816_0921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117" y="336439"/>
            <a:ext cx="5660353" cy="299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67470" y="619775"/>
            <a:ext cx="4679324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Bridge on </a:t>
            </a:r>
            <a:r>
              <a:rPr lang="en-US" sz="1600" b="1" dirty="0" err="1">
                <a:latin typeface="Arial" panose="020B060402020202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Kalagachia</a:t>
            </a:r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 Channel (</a:t>
            </a:r>
            <a:r>
              <a:rPr lang="en-US" sz="1600" b="1" dirty="0" err="1">
                <a:latin typeface="Arial" panose="020B060402020202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Paharia</a:t>
            </a:r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 River) at </a:t>
            </a:r>
            <a:r>
              <a:rPr lang="en-US" sz="1600" b="1" dirty="0" err="1">
                <a:latin typeface="Arial" panose="020B060402020202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Shibpur</a:t>
            </a:r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Paurashabha</a:t>
            </a:r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 at </a:t>
            </a:r>
            <a:r>
              <a:rPr lang="en-US" sz="1600" b="1" dirty="0" err="1">
                <a:latin typeface="Arial" panose="020B060402020202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Narshingdi</a:t>
            </a:r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Vrinda" panose="020B0502040204020203" pitchFamily="34" charset="0"/>
            </a:endParaRPr>
          </a:p>
          <a:p>
            <a:pPr marL="22860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 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pic>
        <p:nvPicPr>
          <p:cNvPr id="2051" name="Picture 3" descr="20160816_0922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293" y="2466588"/>
            <a:ext cx="2781836" cy="415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210614" y="4277393"/>
            <a:ext cx="6863320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Pire of </a:t>
            </a:r>
            <a:r>
              <a:rPr lang="en-US" b="1" dirty="0" smtClean="0">
                <a:latin typeface="Arial" panose="020B060402020202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an abandoned Bridge 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on </a:t>
            </a:r>
            <a:r>
              <a:rPr lang="en-US" b="1" dirty="0" err="1">
                <a:latin typeface="Arial" panose="020B060402020202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Kalagachia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 Channel (</a:t>
            </a:r>
            <a:r>
              <a:rPr lang="en-US" b="1" dirty="0" err="1">
                <a:latin typeface="Arial" panose="020B060402020202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Paharia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 River) at </a:t>
            </a:r>
            <a:r>
              <a:rPr lang="en-US" b="1" dirty="0" err="1">
                <a:latin typeface="Arial" panose="020B060402020202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Shibpur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Paurashabha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 at </a:t>
            </a:r>
            <a:r>
              <a:rPr lang="en-US" b="1" dirty="0" err="1">
                <a:latin typeface="Arial" panose="020B060402020202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Narshingdi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47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75" y="779440"/>
            <a:ext cx="10298329" cy="579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77375" y="133109"/>
            <a:ext cx="51700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6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পুটিয়া বাজারের কাছে </a:t>
            </a:r>
            <a:r>
              <a:rPr lang="as-IN" sz="36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ব্রহ্মপুত্র</a:t>
            </a:r>
            <a:r>
              <a:rPr lang="bn-IN" sz="36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নদী </a:t>
            </a:r>
            <a:endParaRPr lang="en-US" sz="3600" b="1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03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shred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2717442" y="1871798"/>
            <a:ext cx="7405352" cy="2511381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66314" y="2711375"/>
            <a:ext cx="5454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ফিজিক্যাল ফিচার সার্ভে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86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ythroug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P_20160821_1423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89" y="1780966"/>
            <a:ext cx="5725813" cy="325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675" y="1780966"/>
            <a:ext cx="5690161" cy="323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94727" y="496208"/>
            <a:ext cx="6235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ফিজিক্যাল ফিচার সার্ভে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44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Content="1"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P10100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5792396" y="646282"/>
            <a:ext cx="4380020" cy="327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10100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72" y="646282"/>
            <a:ext cx="4600754" cy="327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14164039_1903280263232534_441181239_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538" y="4030050"/>
            <a:ext cx="2605291" cy="283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921574" y="61507"/>
            <a:ext cx="19415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b="1" dirty="0" smtClean="0">
                <a:latin typeface="Shonar Bangla" panose="020B0502040204020203" pitchFamily="34" charset="0"/>
                <a:ea typeface="Times New Roman" panose="02020603050405020304" pitchFamily="18" charset="0"/>
                <a:cs typeface="Shonar Bangla" panose="020B0502040204020203" pitchFamily="34" charset="0"/>
              </a:rPr>
              <a:t>বি এম পিলার </a:t>
            </a:r>
            <a:endParaRPr lang="en-US" sz="32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42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3000">
        <p14:glitter pattern="hexago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10202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3" t="22858" r="17052" b="12000"/>
          <a:stretch>
            <a:fillRect/>
          </a:stretch>
        </p:blipFill>
        <p:spPr bwMode="auto">
          <a:xfrm>
            <a:off x="172188" y="172188"/>
            <a:ext cx="3030570" cy="2918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2188" y="3200843"/>
            <a:ext cx="2730812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000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RTK-GPS Observation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3" name="Picture 17" descr="0358B_0072_36_The Deco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357" y="1777281"/>
            <a:ext cx="39052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02573" y="4453806"/>
            <a:ext cx="26199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spc="-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Digitization by Digital </a:t>
            </a:r>
            <a:endParaRPr lang="en-US" sz="2000" b="1" spc="-15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 spc="-1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Photogrammetry</a:t>
            </a:r>
            <a:endParaRPr lang="en-US" sz="2000" dirty="0"/>
          </a:p>
        </p:txBody>
      </p:sp>
      <p:pic>
        <p:nvPicPr>
          <p:cNvPr id="5124" name="Picture 4" descr="P101088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336" y="2715628"/>
            <a:ext cx="4093651" cy="306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47159" y="5782145"/>
            <a:ext cx="31282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Surveyors Working on the </a:t>
            </a:r>
            <a:endParaRPr lang="en-US" sz="2000" b="1" kern="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 kern="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Field </a:t>
            </a:r>
            <a:r>
              <a:rPr lang="en-US" sz="2000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 </a:t>
            </a:r>
            <a:r>
              <a:rPr lang="en-US" sz="2000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Shibpur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314423" y="230515"/>
            <a:ext cx="6672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ফিজিক্যাল ফিচার সার্ভে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51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shred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10202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3" t="22858" r="17052" b="12000"/>
          <a:stretch>
            <a:fillRect/>
          </a:stretch>
        </p:blipFill>
        <p:spPr bwMode="auto">
          <a:xfrm>
            <a:off x="2211544" y="672564"/>
            <a:ext cx="3317987" cy="319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P102019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590" y="712172"/>
            <a:ext cx="4155114" cy="311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IMG_20160819_2017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327" y="4074514"/>
            <a:ext cx="3422525" cy="255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72326" y="-37358"/>
            <a:ext cx="6162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ফিজিক্যাল ফিচার সার্ভে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52416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10106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4" y="622948"/>
            <a:ext cx="3980613" cy="301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P10108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908" y="2371123"/>
            <a:ext cx="3797699" cy="284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08978" y="299782"/>
            <a:ext cx="35910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600" b="1" kern="800" dirty="0" smtClean="0">
                <a:latin typeface="Shonar Bangla" panose="020B0502040204020203" pitchFamily="34" charset="0"/>
                <a:ea typeface="Times New Roman" panose="02020603050405020304" pitchFamily="18" charset="0"/>
                <a:cs typeface="Shonar Bangla" panose="020B0502040204020203" pitchFamily="34" charset="0"/>
              </a:rPr>
              <a:t>মাঠ পর্যায়ে তথ্য সংগ্রহ </a:t>
            </a:r>
            <a:endParaRPr lang="en-US" sz="36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pic>
        <p:nvPicPr>
          <p:cNvPr id="3076" name="Picture 4" descr="IMG_20160817_1631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628" y="3881305"/>
            <a:ext cx="3567129" cy="266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180166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G:\Users\udd\Desktop\Urban Thinkers Campus 2017\Invitation card\Vegetables production at Shibpu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672" y="2306564"/>
            <a:ext cx="5821872" cy="356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Image result for Jackfruits of Shibpur upazi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56" y="564929"/>
            <a:ext cx="5824554" cy="400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45182" y="466215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Jackfruits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832478" y="587276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Vegetables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52710" y="667960"/>
            <a:ext cx="6851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শিবপুর </a:t>
            </a:r>
            <a:r>
              <a:rPr lang="bn-IN" sz="32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উপজেলার </a:t>
            </a:r>
            <a:r>
              <a:rPr lang="bn-IN" sz="32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সম্ভাবনা সমূহ</a:t>
            </a:r>
            <a:endParaRPr lang="en-US" sz="3200" b="1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450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airplan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4115571_1263762046968931_8481399346292977946_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274" y="1591520"/>
            <a:ext cx="5761019" cy="393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P_20160817_1127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74" y="1591520"/>
            <a:ext cx="3021772" cy="387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P_20160818_1010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325" y="1529588"/>
            <a:ext cx="2925893" cy="393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30938" y="286903"/>
            <a:ext cx="35910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600" b="1" kern="800" dirty="0" smtClean="0">
                <a:latin typeface="Shonar Bangla" panose="020B0502040204020203" pitchFamily="34" charset="0"/>
                <a:ea typeface="Times New Roman" panose="02020603050405020304" pitchFamily="18" charset="0"/>
                <a:cs typeface="Shonar Bangla" panose="020B0502040204020203" pitchFamily="34" charset="0"/>
              </a:rPr>
              <a:t>মাঠ পর্যায়ে তথ্য সংগ্রহ </a:t>
            </a:r>
            <a:endParaRPr lang="en-US" sz="36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57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G_20160819_2017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85" y="2664251"/>
            <a:ext cx="5386817" cy="402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IMG_20160819_2017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04" y="973060"/>
            <a:ext cx="4956052" cy="3704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24492" y="180304"/>
            <a:ext cx="66231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Digital Photogrammetric Workstation (DPW)</a:t>
            </a:r>
            <a:endParaRPr lang="bn-IN" sz="2400" b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509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3129566" y="1425728"/>
            <a:ext cx="5666705" cy="270839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আর্থ সামাজিক সার্ভে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58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C:\Users\PALASH\Desktop\IMG_20151223_1405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" t="14781" r="25154" b="1067"/>
          <a:stretch>
            <a:fillRect/>
          </a:stretch>
        </p:blipFill>
        <p:spPr bwMode="auto">
          <a:xfrm>
            <a:off x="1671629" y="804929"/>
            <a:ext cx="8594518" cy="593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71981" y="178020"/>
            <a:ext cx="5136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আর্থ </a:t>
            </a:r>
            <a:r>
              <a:rPr lang="bn-I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সামাজিক </a:t>
            </a:r>
            <a:r>
              <a:rPr lang="bn-I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সার্ভে (মাসিম পুর ইউনিয়ন)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90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2060620" y="1751527"/>
            <a:ext cx="8306873" cy="2356834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যোগাযোগ ব্যবস্থা সার্ভে</a:t>
            </a:r>
          </a:p>
        </p:txBody>
      </p:sp>
    </p:spTree>
    <p:extLst>
      <p:ext uri="{BB962C8B-B14F-4D97-AF65-F5344CB8AC3E}">
        <p14:creationId xmlns:p14="http://schemas.microsoft.com/office/powerpoint/2010/main" val="236682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fld id="{3A954771-38E7-4DC7-96BD-D58A548713DF}" type="slidenum">
              <a:rPr lang="en-US" altLang="en-US">
                <a:solidFill>
                  <a:srgbClr val="FFFFFF"/>
                </a:solidFill>
              </a:rPr>
              <a:pPr/>
              <a:t>45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6149" name="Picture 3" descr="C:\Users\HP\Desktop\Picture_Physical feature P2_21-07-16\Transport survey\Traffic count survey at Ithakhola, Shibpur upazi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632" y="2691722"/>
            <a:ext cx="5504976" cy="3991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H:\UDD_PRJ\Ishwarganj\TMC_Ishwarganj_Draft\RAIPURA_TRAFFIC_VOLUM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1" t="15427" r="75899" b="65211"/>
          <a:stretch>
            <a:fillRect/>
          </a:stretch>
        </p:blipFill>
        <p:spPr bwMode="auto">
          <a:xfrm>
            <a:off x="399244" y="657569"/>
            <a:ext cx="5243169" cy="38107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Rectangle 2"/>
          <p:cNvSpPr/>
          <p:nvPr/>
        </p:nvSpPr>
        <p:spPr>
          <a:xfrm>
            <a:off x="6418957" y="1209472"/>
            <a:ext cx="32592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যোগাযোগ ব্যবস্থা সার্ভে</a:t>
            </a:r>
          </a:p>
        </p:txBody>
      </p:sp>
    </p:spTree>
    <p:extLst>
      <p:ext uri="{BB962C8B-B14F-4D97-AF65-F5344CB8AC3E}">
        <p14:creationId xmlns:p14="http://schemas.microsoft.com/office/powerpoint/2010/main" val="428985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8371" y="2118619"/>
            <a:ext cx="5252367" cy="3938744"/>
          </a:xfrm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89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fld id="{3EB97229-C605-45D8-A7E9-CC5F314506A6}" type="slidenum">
              <a:rPr lang="en-US" altLang="en-US">
                <a:solidFill>
                  <a:srgbClr val="FFFFFF"/>
                </a:solidFill>
              </a:rPr>
              <a:pPr/>
              <a:t>46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3789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756" y="2148291"/>
            <a:ext cx="5212791" cy="39090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1276408" y="1468228"/>
            <a:ext cx="38347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D Survey at C &amp; B Bazar</a:t>
            </a: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6620153" y="1398633"/>
            <a:ext cx="44680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Regional Survey at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Shibpur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Bus Stand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91124" y="346697"/>
            <a:ext cx="32592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যোগাযোগ ব্যবস্থা সার্ভে</a:t>
            </a:r>
          </a:p>
        </p:txBody>
      </p:sp>
    </p:spTree>
    <p:extLst>
      <p:ext uri="{BB962C8B-B14F-4D97-AF65-F5344CB8AC3E}">
        <p14:creationId xmlns:p14="http://schemas.microsoft.com/office/powerpoint/2010/main" val="146986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uble Wave 2"/>
          <p:cNvSpPr/>
          <p:nvPr/>
        </p:nvSpPr>
        <p:spPr>
          <a:xfrm>
            <a:off x="2962140" y="1957587"/>
            <a:ext cx="7147775" cy="2395471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s-I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ঝুকি </a:t>
            </a:r>
            <a:r>
              <a:rPr lang="as-I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মূল্যায়ন</a:t>
            </a:r>
            <a:r>
              <a:rPr lang="bn-I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সার্ভে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68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94" y="218766"/>
            <a:ext cx="4448691" cy="27562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19" y="3130555"/>
            <a:ext cx="4237150" cy="31778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26" y="3130555"/>
            <a:ext cx="4237150" cy="31778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27021" y="480587"/>
            <a:ext cx="27061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s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ঝুকি মূল্যায়ন</a:t>
            </a:r>
            <a:r>
              <a:rPr lang="b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সার্ভে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826478"/>
      </p:ext>
    </p:extLst>
  </p:cSld>
  <p:clrMapOvr>
    <a:masterClrMapping/>
  </p:clrMapOvr>
  <p:transition spd="slow" advClick="0" advTm="3000">
    <p:comb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37" y="788831"/>
            <a:ext cx="3764922" cy="2823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067" y="788831"/>
            <a:ext cx="4481847" cy="59757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37" y="3799268"/>
            <a:ext cx="3859522" cy="28946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98209" y="17311"/>
            <a:ext cx="27061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s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ঝুকি মূল্যায়ন</a:t>
            </a:r>
            <a:r>
              <a:rPr lang="b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সার্ভে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15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:\Users\udd\Desktop\Urban Thinkers Campus 2017\Invitation card\Natural Beel (Chinadi), Shibp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68" y="1382519"/>
            <a:ext cx="5643795" cy="423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 descr="G:\Users\udd\Desktop\Urban Thinkers Campus 2017\Invitation card\Kalagachia River at Shibpu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791" y="1356544"/>
            <a:ext cx="6077896" cy="425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98574" y="5632032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Chinardi</a:t>
            </a:r>
            <a:r>
              <a:rPr lang="en-US" dirty="0" smtClean="0"/>
              <a:t> </a:t>
            </a:r>
            <a:r>
              <a:rPr lang="en-US" dirty="0" err="1"/>
              <a:t>Beel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35909" y="5632032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Kalagachia</a:t>
            </a:r>
            <a:r>
              <a:rPr lang="en-US" dirty="0"/>
              <a:t> River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00777" y="346592"/>
            <a:ext cx="8718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শিবপুর </a:t>
            </a:r>
            <a:r>
              <a:rPr lang="bn-IN" sz="36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উপজেলার </a:t>
            </a:r>
            <a:r>
              <a:rPr lang="bn-IN" sz="36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সম্ভাবনা সমূহ</a:t>
            </a:r>
            <a:endParaRPr lang="en-US" sz="3600" b="1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37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shred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399" y="805995"/>
            <a:ext cx="4024172" cy="30181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08" y="805995"/>
            <a:ext cx="4000089" cy="30000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08" y="3924480"/>
            <a:ext cx="4021448" cy="2820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399" y="3987270"/>
            <a:ext cx="3985535" cy="27573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98209" y="17311"/>
            <a:ext cx="27061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s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ঝুকি মূল্যায়ন</a:t>
            </a:r>
            <a:r>
              <a:rPr lang="b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সার্ভে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84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erris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326" y="2040811"/>
            <a:ext cx="6277910" cy="44397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66" y="3374264"/>
            <a:ext cx="4141780" cy="31063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47" y="218941"/>
            <a:ext cx="4068417" cy="30513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08068" y="455192"/>
            <a:ext cx="27061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s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ঝুকি মূল্যায়ন</a:t>
            </a:r>
            <a:r>
              <a:rPr lang="b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সার্ভে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49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000">
        <p14:pan dir="u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966" y="643944"/>
            <a:ext cx="3874590" cy="29059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076" y="3638576"/>
            <a:ext cx="3855601" cy="24308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7" y="643944"/>
            <a:ext cx="4069139" cy="5425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596" y="550866"/>
            <a:ext cx="3836029" cy="54413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98209" y="17311"/>
            <a:ext cx="27061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s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ঝুকি মূল্যায়ন</a:t>
            </a:r>
            <a:r>
              <a:rPr lang="b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সার্ভে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626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allOve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114" y="833810"/>
            <a:ext cx="3702071" cy="2639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127" y="833811"/>
            <a:ext cx="3837229" cy="26757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14" y="833811"/>
            <a:ext cx="4078031" cy="2639839"/>
          </a:xfrm>
          <a:prstGeom prst="rect">
            <a:avLst/>
          </a:prstGeom>
        </p:spPr>
      </p:pic>
      <p:pic>
        <p:nvPicPr>
          <p:cNvPr id="13" name="Picture 4" descr="G:\14 upazila project\Package 2\Draft Survey Report\PRA_14 upazila\PRA documents Shibpur and Raipura\Package2 folder\Shibpurfolder\2 no Sadharchar union council\Picture folder\P10009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166" y="3602931"/>
            <a:ext cx="5035216" cy="300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98772" y="217233"/>
            <a:ext cx="2614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ফিল্ড চেক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399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ractur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85" y="4028336"/>
            <a:ext cx="3629072" cy="27218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6" y="825858"/>
            <a:ext cx="4134119" cy="31005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061" y="866104"/>
            <a:ext cx="4080457" cy="30603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1650" y="2026943"/>
            <a:ext cx="2614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ফিল্ড চেক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860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crush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1076" y="2279559"/>
            <a:ext cx="7160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Technical Management Committee (Meeting)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391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221" y="2705097"/>
            <a:ext cx="5357614" cy="40182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8467" y="5383369"/>
            <a:ext cx="4069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 presentation by Planner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77" y="267237"/>
            <a:ext cx="5361905" cy="4021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36027" y="1004553"/>
            <a:ext cx="457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Hydrology Data Presentation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966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5" y="1588581"/>
            <a:ext cx="5643557" cy="4232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34118" y="656823"/>
            <a:ext cx="6825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খসড়া প্ল্যানের উপর আলোচনা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95" y="1588581"/>
            <a:ext cx="5643555" cy="423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62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airplan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1690" y="2459865"/>
            <a:ext cx="7160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Wave 2"/>
          <p:cNvSpPr/>
          <p:nvPr/>
        </p:nvSpPr>
        <p:spPr>
          <a:xfrm>
            <a:off x="2678805" y="2075886"/>
            <a:ext cx="6130344" cy="206062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মত বিনিময় সভা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5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000">
        <p14:pan dir="u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may contain: 4 people, people sit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may contain: 4 people, people sitt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Image may contain: 4 people, people sitting"/>
          <p:cNvSpPr>
            <a:spLocks noChangeAspect="1" noChangeArrowheads="1"/>
          </p:cNvSpPr>
          <p:nvPr/>
        </p:nvSpPr>
        <p:spPr bwMode="auto">
          <a:xfrm>
            <a:off x="460375" y="160337"/>
            <a:ext cx="3918442" cy="391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Image may contain: 5 people, people sitting and in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12738"/>
            <a:ext cx="5899552" cy="442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may contain: 5 people, people smiling, people sitting and indo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79" y="2525070"/>
            <a:ext cx="5385605" cy="403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431363" y="848864"/>
            <a:ext cx="23262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মত বিনিময় সভা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52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erris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Shibpur Tour 02.03 to 11.03.2017\IMG_20170302_1206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8" y="1410478"/>
            <a:ext cx="5722910" cy="359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Shibpur Tour 02.03 to 11.03.2017\IMG_20170302_1207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182" y="1410478"/>
            <a:ext cx="6196928" cy="359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54817" y="5195405"/>
            <a:ext cx="6469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Boudha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Padha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Mandir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Bita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Dhupirtek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Kamrabo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Joynagar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Union,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Shibpur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Upazila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3499" y="475380"/>
            <a:ext cx="9358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শিবপুর উপজেলার ঐতিহাসিক স্থান সমূহ </a:t>
            </a:r>
            <a:endParaRPr lang="en-US" sz="3600" b="1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27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shred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may contain: 1 person, sitting and in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40" y="1751526"/>
            <a:ext cx="5426299" cy="406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may contain: 3 people, people sitting and indo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321" y="1751526"/>
            <a:ext cx="5752117" cy="406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67895" y="623866"/>
            <a:ext cx="65774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ইউনিয়ন চেয়ারম্যানরদের সাথে মত </a:t>
            </a:r>
            <a:r>
              <a:rPr lang="b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বিনিময় সভা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64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conveyor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may contain: one or more people, people sitting and in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56" y="1554016"/>
            <a:ext cx="5718219" cy="428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may contain: 7 people, people smiling, people sitting and indo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214" y="1554017"/>
            <a:ext cx="5718219" cy="428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67895" y="623866"/>
            <a:ext cx="65774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ইউনিয়ন  চেয়ারম্যানরদের সাথে মত </a:t>
            </a:r>
            <a:r>
              <a:rPr lang="b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বিনিময় সভা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19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26" y="3665649"/>
            <a:ext cx="4099773" cy="30748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553" y="3665649"/>
            <a:ext cx="4086895" cy="30651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553" y="523204"/>
            <a:ext cx="4086895" cy="30651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5" y="523204"/>
            <a:ext cx="4086894" cy="30651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564448" y="2406342"/>
            <a:ext cx="29710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ইউনিয়ন  চেয়ারম্যানরদের সাথে মত </a:t>
            </a:r>
            <a:r>
              <a:rPr lang="b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বিনিময় সভা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36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indow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96237" y="2678804"/>
            <a:ext cx="6928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owchart: Punched Tape 2"/>
          <p:cNvSpPr/>
          <p:nvPr/>
        </p:nvSpPr>
        <p:spPr>
          <a:xfrm>
            <a:off x="3477296" y="1916976"/>
            <a:ext cx="6130344" cy="244698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কর্মশালা 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802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3" y="1371602"/>
            <a:ext cx="5778316" cy="43337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6694" y="479740"/>
            <a:ext cx="4829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Briefing on Draft  Plan by PM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146" y="1371602"/>
            <a:ext cx="5778315" cy="433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09958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47" y="90152"/>
            <a:ext cx="5718220" cy="4288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969" y="2234484"/>
            <a:ext cx="5808868" cy="43566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4944" y="682579"/>
            <a:ext cx="4250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খসড়া পরিকল্পনা উপস্থাপন 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145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ractur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09" y="2298879"/>
            <a:ext cx="5812665" cy="4359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06" y="273674"/>
            <a:ext cx="5988676" cy="44915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7327" y="721216"/>
            <a:ext cx="4250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খসড়া পরিকল্পনা উপস্থাপন 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01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5" y="1558341"/>
            <a:ext cx="5632361" cy="4224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209" y="1558341"/>
            <a:ext cx="5701050" cy="4275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04575" y="386366"/>
            <a:ext cx="57053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খসড়া পরিকল্পনা উপস্থাপন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397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airplan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7" y="581157"/>
            <a:ext cx="5595874" cy="4196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795" y="2237703"/>
            <a:ext cx="6027315" cy="45204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75795" y="257991"/>
            <a:ext cx="7525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খসড়া পরিকল্পনা উপস্থাপন 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52759"/>
      </p:ext>
    </p:extLst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3" y="1110337"/>
            <a:ext cx="5769736" cy="43273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81880" y="1365160"/>
            <a:ext cx="4710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DC sir given his comments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790" y="2510450"/>
            <a:ext cx="5607843" cy="42058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1601" y="5437639"/>
            <a:ext cx="4412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Showing Design of Action Area Plan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68088" y="122193"/>
            <a:ext cx="6582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খসড়া পরিকল্পনা উপস্থাপন 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08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hibpur Tour 02.03 to 11.03.2017\IMG_20170303_153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96" y="990599"/>
            <a:ext cx="5244404" cy="393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39605" y="5041598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Dhanua</a:t>
            </a:r>
            <a:r>
              <a:rPr lang="en-US" dirty="0"/>
              <a:t>, </a:t>
            </a:r>
            <a:r>
              <a:rPr lang="en-US" dirty="0" err="1"/>
              <a:t>Masimpur</a:t>
            </a:r>
            <a:r>
              <a:rPr lang="en-US" dirty="0"/>
              <a:t> Union, </a:t>
            </a:r>
            <a:r>
              <a:rPr lang="en-US" dirty="0" err="1"/>
              <a:t>Shibpur</a:t>
            </a:r>
            <a:r>
              <a:rPr lang="en-US" dirty="0"/>
              <a:t> </a:t>
            </a:r>
            <a:r>
              <a:rPr lang="en-US" dirty="0" err="1"/>
              <a:t>Upazila</a:t>
            </a:r>
            <a:r>
              <a:rPr lang="en-US" dirty="0"/>
              <a:t> </a:t>
            </a:r>
          </a:p>
        </p:txBody>
      </p:sp>
      <p:pic>
        <p:nvPicPr>
          <p:cNvPr id="1027" name="Picture 3" descr="D:\Shibpur Tour 02.03 to 11.03.2017\IMG_20170306_1207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9" y="1047750"/>
            <a:ext cx="5168203" cy="387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62871" y="5041597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Asrafpur</a:t>
            </a:r>
            <a:r>
              <a:rPr lang="en-US" dirty="0"/>
              <a:t> Mosque, </a:t>
            </a:r>
            <a:r>
              <a:rPr lang="en-US" dirty="0" err="1"/>
              <a:t>Ashrafpur</a:t>
            </a:r>
            <a:r>
              <a:rPr lang="en-US" dirty="0"/>
              <a:t>, </a:t>
            </a:r>
            <a:r>
              <a:rPr lang="en-US" dirty="0" err="1"/>
              <a:t>Chakrada</a:t>
            </a:r>
            <a:r>
              <a:rPr lang="en-US" dirty="0"/>
              <a:t> Union, </a:t>
            </a:r>
            <a:r>
              <a:rPr lang="en-US" dirty="0" err="1"/>
              <a:t>Shibpur</a:t>
            </a:r>
            <a:r>
              <a:rPr lang="en-US" dirty="0"/>
              <a:t> </a:t>
            </a:r>
            <a:r>
              <a:rPr lang="en-US" dirty="0" err="1"/>
              <a:t>Upazila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86377" y="226572"/>
            <a:ext cx="9345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শিবপুর উপজেলার ঐতিহাসিক স্থানসমূহ </a:t>
            </a:r>
            <a:endParaRPr lang="en-US" sz="3600" b="1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92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2446985" y="1648496"/>
            <a:ext cx="7624293" cy="2575774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মাঠ</a:t>
            </a:r>
            <a:r>
              <a:rPr lang="as-I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s-I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পরিদর্শন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783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airplan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86" y="132563"/>
            <a:ext cx="5910689" cy="33247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39719" y="2130781"/>
            <a:ext cx="4168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 Visit with Director Sir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00" y="3470205"/>
            <a:ext cx="5909501" cy="33240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9020" y="4632616"/>
            <a:ext cx="544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 Visit with David Muller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55246" y="222149"/>
            <a:ext cx="20906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মাঠ</a:t>
            </a:r>
            <a:r>
              <a:rPr lang="as-I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পরিদর্শন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04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45" y="2727679"/>
            <a:ext cx="5305389" cy="3979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909" y="193182"/>
            <a:ext cx="6410817" cy="36060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00874" y="4486366"/>
            <a:ext cx="4945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 Visit with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David Muller</a:t>
            </a:r>
          </a:p>
        </p:txBody>
      </p:sp>
      <p:sp>
        <p:nvSpPr>
          <p:cNvPr id="5" name="Rectangle 4"/>
          <p:cNvSpPr/>
          <p:nvPr/>
        </p:nvSpPr>
        <p:spPr>
          <a:xfrm>
            <a:off x="1483234" y="299422"/>
            <a:ext cx="20906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মাঠ</a:t>
            </a:r>
            <a:r>
              <a:rPr lang="as-I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পরিদর্শন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68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5" y="157766"/>
            <a:ext cx="5580845" cy="41856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342" y="2125014"/>
            <a:ext cx="5915696" cy="44367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55246" y="222149"/>
            <a:ext cx="20906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মাঠ</a:t>
            </a:r>
            <a:r>
              <a:rPr lang="as-I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পরিদর্শন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47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753" y="3647951"/>
            <a:ext cx="3721991" cy="27914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3" y="3647951"/>
            <a:ext cx="3760631" cy="28204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4" y="730882"/>
            <a:ext cx="3760631" cy="28204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563" y="3647951"/>
            <a:ext cx="3850785" cy="2888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754" y="759863"/>
            <a:ext cx="3721990" cy="2791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563" y="759863"/>
            <a:ext cx="3850785" cy="27914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16107" y="84551"/>
            <a:ext cx="20906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মাঠ</a:t>
            </a:r>
            <a:r>
              <a:rPr lang="as-I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পরিদর্শন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39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shred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5482" y="2459864"/>
            <a:ext cx="5731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ধন্যবাদ </a:t>
            </a:r>
            <a:endParaRPr 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68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3000">
        <p14:glitter pattern="hexago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hibpur Tour 02.03 to 11.03.2017\IMG_20170302_131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442" y="848654"/>
            <a:ext cx="3581445" cy="26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6440" y="6369633"/>
            <a:ext cx="647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Sonai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Muri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Tek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Bagabo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Union,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Shibpur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Upazila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D:\Shibpur Tour 02.03 to 11.03.2017\IMG_20170302_1313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617" y="851907"/>
            <a:ext cx="3577108" cy="268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Shibpur Tour 02.03 to 11.03.2017\IMG_20170303_1323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442" y="3651353"/>
            <a:ext cx="3581445" cy="26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Shibpur Tour 02.03 to 11.03.2017\IMG_20170303_1325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617" y="3651353"/>
            <a:ext cx="3577108" cy="263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96980" y="170126"/>
            <a:ext cx="9359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শিবপুর উপজেলার ঐতিহাসিক স্থান সমূহ </a:t>
            </a:r>
            <a:endParaRPr lang="en-US" sz="3600" b="1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99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Shibpur Tour 02.03 to 11.03.2017\IMG_20170303_1618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148" y="578758"/>
            <a:ext cx="3807235" cy="285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Shibpur Tour 02.03 to 11.03.2017\IMG_20170302_1356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728" y="602041"/>
            <a:ext cx="3807024" cy="285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Shibpur Tour 02.03 to 11.03.2017\IMG_20170302_1258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051" y="3582031"/>
            <a:ext cx="3875516" cy="290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91787" y="6488668"/>
            <a:ext cx="5095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Narsingdi</a:t>
            </a:r>
            <a:r>
              <a:rPr lang="en-US" dirty="0"/>
              <a:t> gas field, </a:t>
            </a:r>
            <a:r>
              <a:rPr lang="en-US" dirty="0" err="1"/>
              <a:t>Kamartek</a:t>
            </a:r>
            <a:r>
              <a:rPr lang="en-US" dirty="0"/>
              <a:t> Bazar, </a:t>
            </a:r>
            <a:r>
              <a:rPr lang="en-US" dirty="0" err="1"/>
              <a:t>Shibpur</a:t>
            </a:r>
            <a:r>
              <a:rPr lang="en-US" dirty="0"/>
              <a:t> </a:t>
            </a:r>
            <a:r>
              <a:rPr lang="en-US" dirty="0" err="1"/>
              <a:t>Upazila</a:t>
            </a:r>
            <a:endParaRPr lang="en-US" dirty="0"/>
          </a:p>
        </p:txBody>
      </p:sp>
      <p:pic>
        <p:nvPicPr>
          <p:cNvPr id="7" name="Picture 3" descr="D:\Shibpur Tour 02.03 to 11.03.2017\IMG_20170302_1355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514" y="3582031"/>
            <a:ext cx="3879452" cy="290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00766" y="0"/>
            <a:ext cx="9720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শিবপুর উপজেলার ঐতিহাসিক স্থান সমূহ </a:t>
            </a:r>
            <a:endParaRPr lang="en-US" sz="3600" b="1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368908"/>
      </p:ext>
    </p:extLst>
  </p:cSld>
  <p:clrMapOvr>
    <a:masterClrMapping/>
  </p:clrMapOvr>
  <p:transition spd="slow" advClick="0" advTm="3000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1489</TotalTime>
  <Words>596</Words>
  <Application>Microsoft Office PowerPoint</Application>
  <PresentationFormat>Widescreen</PresentationFormat>
  <Paragraphs>151</Paragraphs>
  <Slides>75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6" baseType="lpstr">
      <vt:lpstr>Arial</vt:lpstr>
      <vt:lpstr>Book Antiqua</vt:lpstr>
      <vt:lpstr>Calibri</vt:lpstr>
      <vt:lpstr>Calibri Light</vt:lpstr>
      <vt:lpstr>Shonar Bangla</vt:lpstr>
      <vt:lpstr>Sitka Display</vt:lpstr>
      <vt:lpstr>SutonnyMJ</vt:lpstr>
      <vt:lpstr>Tahoma</vt:lpstr>
      <vt:lpstr>Times New Roman</vt:lpstr>
      <vt:lpstr>Vrinda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কৃষি সম্পর্কিত তথ্য সংগ্রহ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Rinki</dc:creator>
  <cp:lastModifiedBy>HP</cp:lastModifiedBy>
  <cp:revision>138</cp:revision>
  <dcterms:created xsi:type="dcterms:W3CDTF">2017-12-20T07:25:40Z</dcterms:created>
  <dcterms:modified xsi:type="dcterms:W3CDTF">2018-01-09T10:03:00Z</dcterms:modified>
</cp:coreProperties>
</file>