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314" r:id="rId24"/>
    <p:sldId id="315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41" r:id="rId35"/>
    <p:sldId id="343" r:id="rId36"/>
    <p:sldId id="342" r:id="rId37"/>
    <p:sldId id="346" r:id="rId38"/>
    <p:sldId id="344" r:id="rId39"/>
    <p:sldId id="335" r:id="rId40"/>
    <p:sldId id="336" r:id="rId41"/>
    <p:sldId id="340" r:id="rId42"/>
    <p:sldId id="345" r:id="rId43"/>
    <p:sldId id="339" r:id="rId44"/>
    <p:sldId id="347" r:id="rId45"/>
    <p:sldId id="337" r:id="rId46"/>
    <p:sldId id="338" r:id="rId47"/>
    <p:sldId id="326" r:id="rId48"/>
    <p:sldId id="327" r:id="rId49"/>
    <p:sldId id="333" r:id="rId50"/>
    <p:sldId id="334" r:id="rId51"/>
    <p:sldId id="328" r:id="rId52"/>
    <p:sldId id="348" r:id="rId53"/>
    <p:sldId id="279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1" r:id="rId65"/>
    <p:sldId id="294" r:id="rId66"/>
    <p:sldId id="295" r:id="rId67"/>
    <p:sldId id="296" r:id="rId68"/>
    <p:sldId id="297" r:id="rId69"/>
    <p:sldId id="298" r:id="rId70"/>
    <p:sldId id="292" r:id="rId71"/>
    <p:sldId id="299" r:id="rId72"/>
    <p:sldId id="300" r:id="rId73"/>
    <p:sldId id="302" r:id="rId74"/>
    <p:sldId id="316" r:id="rId75"/>
    <p:sldId id="303" r:id="rId76"/>
    <p:sldId id="301" r:id="rId77"/>
    <p:sldId id="293" r:id="rId78"/>
    <p:sldId id="304" r:id="rId79"/>
    <p:sldId id="306" r:id="rId80"/>
    <p:sldId id="307" r:id="rId81"/>
    <p:sldId id="305" r:id="rId82"/>
    <p:sldId id="308" r:id="rId83"/>
    <p:sldId id="309" r:id="rId84"/>
    <p:sldId id="310" r:id="rId85"/>
    <p:sldId id="329" r:id="rId86"/>
    <p:sldId id="312" r:id="rId87"/>
    <p:sldId id="330" r:id="rId88"/>
    <p:sldId id="331" r:id="rId89"/>
    <p:sldId id="313" r:id="rId90"/>
    <p:sldId id="349" r:id="rId91"/>
    <p:sldId id="350" r:id="rId92"/>
    <p:sldId id="351" r:id="rId93"/>
    <p:sldId id="352" r:id="rId94"/>
    <p:sldId id="353" r:id="rId95"/>
    <p:sldId id="354" r:id="rId96"/>
    <p:sldId id="332" r:id="rId97"/>
    <p:sldId id="258" r:id="rId9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60"/>
  </p:normalViewPr>
  <p:slideViewPr>
    <p:cSldViewPr>
      <p:cViewPr varScale="1">
        <p:scale>
          <a:sx n="106" d="100"/>
          <a:sy n="106" d="100"/>
        </p:scale>
        <p:origin x="19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onatola%20final\Book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onatola%20final\Book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hagata%20final\Book1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easer_Work_Place\Final%20Survey%20Report\02.%20Sariakandi\03.%20Sariakandi_Formal-Informal%20Economy%20Survey%20Report\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CJ%201\Google%20Drive\Mak%20Assignment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yed%20Afsan%20Shabab\Mak%20Assignment\Book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yed%20Afsan%20Shabab\Mak%20Assignment\Book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yed%20Afsan%20Shabab\Mak%20Assignment\Book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4%20Upazila%20Project\04.%20Draft%20Final%20Plan%20with%20Report\Shift%20Share%20Analys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4%20Upazila%20Project\04.%20Draft%20Final%20Plan%20with%20Report\Shift%20Share%20Analy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4%20Upazila%20Project\04.%20Draft%20Final%20Plan%20with%20Report\Shift%20Share%20Analysi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osh\Desktop\sonatola.xls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osh\Desktop\sonatola.xls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vez\Desktop\Linkon_Transport%20Data\Sonatala\Bus%20Passenge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UDD_PDPFU_Package-04\03.%20Final%20Survey%20Report\02.%20Sariakandi\04.%20Traffic%20Survey%20Report%20(Sariakandi)\Table%20&amp;%20Figure%20of%20Traffic%20Survey%20Report%20(Sariakandi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UDD_PDPFU_Package-04\03.%20Final%20Survey%20Report\02.%20Sariakandi\04.%20Traffic%20Survey%20Report%20(Sariakandi)\Table%20&amp;%20Figure%20of%20Traffic%20Survey%20Report%20(Sariakandi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hagata%20final\Book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onatola%20final\Book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onatola%20final\Book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urabh\Desktop\Book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ass%20Com.Tech\Desktop\modern%20consultancy%20firm\shagata%20final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Garamond" panose="02020404030301010803" pitchFamily="18" charset="0"/>
              </a:defRPr>
            </a:pPr>
            <a:r>
              <a:rPr lang="en-US" sz="1100" dirty="0">
                <a:latin typeface="Garamond" panose="02020404030301010803" pitchFamily="18" charset="0"/>
                <a:cs typeface="Times New Roman" panose="02020603050405020304" pitchFamily="18" charset="0"/>
              </a:rPr>
              <a:t>Education Level of </a:t>
            </a:r>
            <a:r>
              <a:rPr lang="en-US" sz="11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Respondents at</a:t>
            </a:r>
            <a:r>
              <a:rPr lang="en-US" sz="1100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Sonatala</a:t>
            </a:r>
            <a:endParaRPr lang="en-US" sz="11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Sheet3!$F$6:$F$7</c:f>
              <c:strCache>
                <c:ptCount val="1"/>
                <c:pt idx="0">
                  <c:v>Education 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Sheet3!$E$8:$E$14</c:f>
              <c:strCache>
                <c:ptCount val="7"/>
                <c:pt idx="0">
                  <c:v>No Institutional Education</c:v>
                </c:pt>
                <c:pt idx="1">
                  <c:v>PSC</c:v>
                </c:pt>
                <c:pt idx="2">
                  <c:v>JSC</c:v>
                </c:pt>
                <c:pt idx="3">
                  <c:v>SSC</c:v>
                </c:pt>
                <c:pt idx="4">
                  <c:v>HSC</c:v>
                </c:pt>
                <c:pt idx="5">
                  <c:v>Bachelor/ Horours</c:v>
                </c:pt>
                <c:pt idx="6">
                  <c:v>Post Graduate</c:v>
                </c:pt>
              </c:strCache>
            </c:strRef>
          </c:cat>
          <c:val>
            <c:numRef>
              <c:f>Sheet3!$F$8:$F$14</c:f>
              <c:numCache>
                <c:formatCode>General</c:formatCode>
                <c:ptCount val="7"/>
                <c:pt idx="0">
                  <c:v>51</c:v>
                </c:pt>
                <c:pt idx="1">
                  <c:v>27</c:v>
                </c:pt>
                <c:pt idx="2">
                  <c:v>12</c:v>
                </c:pt>
                <c:pt idx="3">
                  <c:v>28</c:v>
                </c:pt>
                <c:pt idx="4">
                  <c:v>24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Sheet3!$G$6:$G$7</c:f>
              <c:strCache>
                <c:ptCount val="1"/>
                <c:pt idx="0">
                  <c:v>Education 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Sheet3!$E$8:$E$14</c:f>
              <c:strCache>
                <c:ptCount val="7"/>
                <c:pt idx="0">
                  <c:v>No Institutional Education</c:v>
                </c:pt>
                <c:pt idx="1">
                  <c:v>PSC</c:v>
                </c:pt>
                <c:pt idx="2">
                  <c:v>JSC</c:v>
                </c:pt>
                <c:pt idx="3">
                  <c:v>SSC</c:v>
                </c:pt>
                <c:pt idx="4">
                  <c:v>HSC</c:v>
                </c:pt>
                <c:pt idx="5">
                  <c:v>Bachelor/ Horours</c:v>
                </c:pt>
                <c:pt idx="6">
                  <c:v>Post Graduate</c:v>
                </c:pt>
              </c:strCache>
            </c:strRef>
          </c:cat>
          <c:val>
            <c:numRef>
              <c:f>Sheet3!$G$8:$G$14</c:f>
              <c:numCache>
                <c:formatCode>General</c:formatCode>
                <c:ptCount val="7"/>
                <c:pt idx="0">
                  <c:v>462</c:v>
                </c:pt>
                <c:pt idx="1">
                  <c:v>158</c:v>
                </c:pt>
                <c:pt idx="2">
                  <c:v>117</c:v>
                </c:pt>
                <c:pt idx="3">
                  <c:v>170</c:v>
                </c:pt>
                <c:pt idx="4">
                  <c:v>41</c:v>
                </c:pt>
                <c:pt idx="5">
                  <c:v>12</c:v>
                </c:pt>
                <c:pt idx="6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8175296"/>
        <c:axId val="2078173664"/>
      </c:barChart>
      <c:catAx>
        <c:axId val="207817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73664"/>
        <c:crosses val="autoZero"/>
        <c:auto val="1"/>
        <c:lblAlgn val="ctr"/>
        <c:lblOffset val="100"/>
        <c:noMultiLvlLbl val="0"/>
      </c:catAx>
      <c:valAx>
        <c:axId val="2078173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81752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Garamond" panose="02020404030301010803" pitchFamily="18" charset="0"/>
              </a:defRPr>
            </a:pPr>
            <a:r>
              <a:rPr lang="en-US" sz="1200" b="1" i="0" u="none" strike="noStrike" baseline="0" dirty="0">
                <a:latin typeface="Garamond" panose="02020404030301010803" pitchFamily="18" charset="0"/>
              </a:rPr>
              <a:t>Type/Condition of Main Living </a:t>
            </a:r>
            <a:r>
              <a:rPr lang="en-US" sz="1200" b="1" i="0" u="none" strike="noStrike" baseline="0" dirty="0" smtClean="0">
                <a:latin typeface="Garamond" panose="02020404030301010803" pitchFamily="18" charset="0"/>
              </a:rPr>
              <a:t>House in Sonatala</a:t>
            </a:r>
            <a:endParaRPr lang="en-US" sz="1200" dirty="0">
              <a:latin typeface="Garamond" panose="02020404030301010803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Sheet7!$F$4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Sheet7!$E$5:$E$9</c:f>
              <c:strCache>
                <c:ptCount val="5"/>
                <c:pt idx="0">
                  <c:v>Straw</c:v>
                </c:pt>
                <c:pt idx="1">
                  <c:v>Tin Shed</c:v>
                </c:pt>
                <c:pt idx="2">
                  <c:v>Semi Pucca</c:v>
                </c:pt>
                <c:pt idx="3">
                  <c:v>Pucca</c:v>
                </c:pt>
                <c:pt idx="4">
                  <c:v>Apartment</c:v>
                </c:pt>
              </c:strCache>
            </c:strRef>
          </c:cat>
          <c:val>
            <c:numRef>
              <c:f>Sheet7!$F$5:$F$9</c:f>
              <c:numCache>
                <c:formatCode>General</c:formatCode>
                <c:ptCount val="5"/>
                <c:pt idx="0">
                  <c:v>2</c:v>
                </c:pt>
                <c:pt idx="1">
                  <c:v>85</c:v>
                </c:pt>
                <c:pt idx="2">
                  <c:v>40</c:v>
                </c:pt>
                <c:pt idx="3">
                  <c:v>19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Sheet7!$G$4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Sheet7!$E$5:$E$9</c:f>
              <c:strCache>
                <c:ptCount val="5"/>
                <c:pt idx="0">
                  <c:v>Straw</c:v>
                </c:pt>
                <c:pt idx="1">
                  <c:v>Tin Shed</c:v>
                </c:pt>
                <c:pt idx="2">
                  <c:v>Semi Pucca</c:v>
                </c:pt>
                <c:pt idx="3">
                  <c:v>Pucca</c:v>
                </c:pt>
                <c:pt idx="4">
                  <c:v>Apartment</c:v>
                </c:pt>
              </c:strCache>
            </c:strRef>
          </c:cat>
          <c:val>
            <c:numRef>
              <c:f>Sheet7!$G$5:$G$9</c:f>
              <c:numCache>
                <c:formatCode>General</c:formatCode>
                <c:ptCount val="5"/>
                <c:pt idx="0">
                  <c:v>28</c:v>
                </c:pt>
                <c:pt idx="1">
                  <c:v>853</c:v>
                </c:pt>
                <c:pt idx="2">
                  <c:v>74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1872"/>
        <c:axId val="200240"/>
      </c:barChart>
      <c:catAx>
        <c:axId val="20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0240"/>
        <c:crosses val="autoZero"/>
        <c:auto val="1"/>
        <c:lblAlgn val="ctr"/>
        <c:lblOffset val="100"/>
        <c:noMultiLvlLbl val="0"/>
      </c:catAx>
      <c:valAx>
        <c:axId val="200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8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Garamond" panose="02020404030301010803" pitchFamily="18" charset="0"/>
              </a:defRPr>
            </a:pPr>
            <a:r>
              <a:rPr lang="en-US" sz="1200" b="1" i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Type/Condition of Main Living </a:t>
            </a:r>
            <a:r>
              <a:rPr lang="en-US" sz="1200" b="1" i="0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House at Sariakandi</a:t>
            </a:r>
            <a:endParaRPr lang="en-US" sz="1200" b="1" i="0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Sheet7!$D$5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Sheet7!$E$4:$H$4</c:f>
              <c:strCache>
                <c:ptCount val="4"/>
                <c:pt idx="0">
                  <c:v>Straw</c:v>
                </c:pt>
                <c:pt idx="1">
                  <c:v>Tin Shed</c:v>
                </c:pt>
                <c:pt idx="2">
                  <c:v>Semi Pucca</c:v>
                </c:pt>
                <c:pt idx="3">
                  <c:v>Pucca</c:v>
                </c:pt>
              </c:strCache>
            </c:strRef>
          </c:cat>
          <c:val>
            <c:numRef>
              <c:f>Sheet7!$E$5:$H$5</c:f>
              <c:numCache>
                <c:formatCode>General</c:formatCode>
                <c:ptCount val="4"/>
                <c:pt idx="0">
                  <c:v>5</c:v>
                </c:pt>
                <c:pt idx="1">
                  <c:v>111</c:v>
                </c:pt>
                <c:pt idx="2">
                  <c:v>18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Sheet7!$D$6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Sheet7!$E$4:$H$4</c:f>
              <c:strCache>
                <c:ptCount val="4"/>
                <c:pt idx="0">
                  <c:v>Straw</c:v>
                </c:pt>
                <c:pt idx="1">
                  <c:v>Tin Shed</c:v>
                </c:pt>
                <c:pt idx="2">
                  <c:v>Semi Pucca</c:v>
                </c:pt>
                <c:pt idx="3">
                  <c:v>Pucca</c:v>
                </c:pt>
              </c:strCache>
            </c:strRef>
          </c:cat>
          <c:val>
            <c:numRef>
              <c:f>Sheet7!$E$6:$H$6</c:f>
              <c:numCache>
                <c:formatCode>General</c:formatCode>
                <c:ptCount val="4"/>
                <c:pt idx="0">
                  <c:v>30</c:v>
                </c:pt>
                <c:pt idx="1">
                  <c:v>864</c:v>
                </c:pt>
                <c:pt idx="2">
                  <c:v>73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axId val="197520"/>
        <c:axId val="189360"/>
      </c:barChart>
      <c:catAx>
        <c:axId val="197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9360"/>
        <c:crosses val="autoZero"/>
        <c:auto val="1"/>
        <c:lblAlgn val="ctr"/>
        <c:lblOffset val="100"/>
        <c:noMultiLvlLbl val="0"/>
      </c:catAx>
      <c:valAx>
        <c:axId val="1893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75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Garamond" panose="02020404030301010803" pitchFamily="18" charset="0"/>
              </a:defRPr>
            </a:pPr>
            <a:r>
              <a:rPr lang="en-US" sz="1200" b="1" i="0" u="none" strike="noStrike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Type/Condition of Main Living </a:t>
            </a:r>
            <a:r>
              <a:rPr lang="en-US" sz="1200" b="1" i="0" u="none" strike="noStrike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House at Saghata</a:t>
            </a:r>
            <a:endParaRPr lang="en-US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Sheet7!$F$4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Sheet7!$E$5:$E$8</c:f>
              <c:strCache>
                <c:ptCount val="4"/>
                <c:pt idx="0">
                  <c:v>Straw</c:v>
                </c:pt>
                <c:pt idx="1">
                  <c:v>Tin Shed</c:v>
                </c:pt>
                <c:pt idx="2">
                  <c:v>Semi Pucca</c:v>
                </c:pt>
                <c:pt idx="3">
                  <c:v>Pucca</c:v>
                </c:pt>
              </c:strCache>
            </c:strRef>
          </c:cat>
          <c:val>
            <c:numRef>
              <c:f>Sheet7!$F$5:$F$8</c:f>
              <c:numCache>
                <c:formatCode>General</c:formatCode>
                <c:ptCount val="4"/>
                <c:pt idx="0">
                  <c:v>3</c:v>
                </c:pt>
                <c:pt idx="1">
                  <c:v>149</c:v>
                </c:pt>
                <c:pt idx="2">
                  <c:v>33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Sheet7!$G$4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Sheet7!$E$5:$E$8</c:f>
              <c:strCache>
                <c:ptCount val="4"/>
                <c:pt idx="0">
                  <c:v>Straw</c:v>
                </c:pt>
                <c:pt idx="1">
                  <c:v>Tin Shed</c:v>
                </c:pt>
                <c:pt idx="2">
                  <c:v>Semi Pucca</c:v>
                </c:pt>
                <c:pt idx="3">
                  <c:v>Pucca</c:v>
                </c:pt>
              </c:strCache>
            </c:strRef>
          </c:cat>
          <c:val>
            <c:numRef>
              <c:f>Sheet7!$G$5:$G$8</c:f>
              <c:numCache>
                <c:formatCode>General</c:formatCode>
                <c:ptCount val="4"/>
                <c:pt idx="0">
                  <c:v>23</c:v>
                </c:pt>
                <c:pt idx="1">
                  <c:v>799</c:v>
                </c:pt>
                <c:pt idx="2">
                  <c:v>69</c:v>
                </c:pt>
                <c:pt idx="3">
                  <c:v>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432"/>
        <c:axId val="191536"/>
      </c:barChart>
      <c:catAx>
        <c:axId val="196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91536"/>
        <c:crosses val="autoZero"/>
        <c:auto val="1"/>
        <c:lblAlgn val="ctr"/>
        <c:lblOffset val="100"/>
        <c:noMultiLvlLbl val="0"/>
      </c:catAx>
      <c:valAx>
        <c:axId val="191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4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Different </a:t>
            </a:r>
            <a:r>
              <a:rPr lang="en-US" sz="1100" b="1" dirty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Types of </a:t>
            </a:r>
            <a:r>
              <a:rPr lang="en-US" sz="11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Existing Employment at Sariakandi</a:t>
            </a:r>
            <a:endParaRPr lang="en-US" sz="1100" b="1" dirty="0">
              <a:solidFill>
                <a:sysClr val="windowText" lastClr="00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169934822056815"/>
          <c:y val="0.1027051125373534"/>
          <c:w val="0.4759674850942488"/>
          <c:h val="0.73225766937576742"/>
        </c:manualLayout>
      </c:layout>
      <c:pieChart>
        <c:varyColors val="1"/>
        <c:ser>
          <c:idx val="0"/>
          <c:order val="0"/>
          <c:tx>
            <c:strRef>
              <c:f>Sheet1!$C$52</c:f>
              <c:strCache>
                <c:ptCount val="1"/>
                <c:pt idx="0">
                  <c:v>Number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Sheet1!$B$53:$B$56</c:f>
              <c:strCache>
                <c:ptCount val="4"/>
                <c:pt idx="0">
                  <c:v>Permanent Male Employee</c:v>
                </c:pt>
                <c:pt idx="1">
                  <c:v>Permanent Female Employee</c:v>
                </c:pt>
                <c:pt idx="2">
                  <c:v>Temporary Male Employee</c:v>
                </c:pt>
                <c:pt idx="3">
                  <c:v>Temporary Female Employee</c:v>
                </c:pt>
              </c:strCache>
            </c:strRef>
          </c:cat>
          <c:val>
            <c:numRef>
              <c:f>Sheet1!$C$53:$C$56</c:f>
              <c:numCache>
                <c:formatCode>General</c:formatCode>
                <c:ptCount val="4"/>
                <c:pt idx="0">
                  <c:v>685</c:v>
                </c:pt>
                <c:pt idx="1">
                  <c:v>55</c:v>
                </c:pt>
                <c:pt idx="2">
                  <c:v>147</c:v>
                </c:pt>
                <c:pt idx="3">
                  <c:v>54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Different</a:t>
            </a:r>
            <a:r>
              <a:rPr lang="en-US" sz="1100" baseline="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Types </a:t>
            </a:r>
            <a:r>
              <a:rPr lang="en-US" sz="1100" dirty="0">
                <a:solidFill>
                  <a:schemeClr val="tx1"/>
                </a:solidFill>
                <a:latin typeface="Garamond" panose="02020404030301010803" pitchFamily="18" charset="0"/>
              </a:rPr>
              <a:t>of </a:t>
            </a:r>
            <a:r>
              <a:rPr lang="en-US" sz="11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Existing</a:t>
            </a:r>
            <a:r>
              <a:rPr lang="en-US" sz="1100" baseline="0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Employment at Sonatala </a:t>
            </a:r>
            <a:endParaRPr lang="en-US" sz="1100" dirty="0">
              <a:solidFill>
                <a:schemeClr val="tx1"/>
              </a:solidFill>
              <a:latin typeface="Garamond" panose="020204040303010108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03028367218456"/>
          <c:y val="0.1928575734437166"/>
          <c:w val="0.63607608413879935"/>
          <c:h val="0.8071424265562835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0119814530668975"/>
                  <c:y val="-0.34281386701662414"/>
                </c:manualLayout>
              </c:layout>
              <c:tx>
                <c:rich>
                  <a:bodyPr/>
                  <a:lstStyle/>
                  <a:p>
                    <a:fld id="{8F66F2F4-8FD1-4D80-836C-784804C46DE0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, </a:t>
                    </a:r>
                    <a:fld id="{BBF4F023-AB79-4DEE-93DC-A199BE76C72F}" type="PERCENTAGE">
                      <a:rPr lang="en-US" baseline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7135410880272"/>
                      <c:h val="0.1674712655226459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9042583231492798E-2"/>
                  <c:y val="7.0445039929728268E-2"/>
                </c:manualLayout>
              </c:layout>
              <c:tx>
                <c:rich>
                  <a:bodyPr/>
                  <a:lstStyle/>
                  <a:p>
                    <a:fld id="{DD56D729-AE85-477A-BCDD-2C763F10A7D2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, </a:t>
                    </a:r>
                    <a:fld id="{F453FC70-7367-48D5-B67D-AC35164F6EE8}" type="PERCENTAGE">
                      <a:rPr lang="en-US" baseline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50662889308589"/>
                      <c:h val="0.152091430753067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6315837592119395"/>
                  <c:y val="-3.7418690901992756E-2"/>
                </c:manualLayout>
              </c:layout>
              <c:tx>
                <c:rich>
                  <a:bodyPr/>
                  <a:lstStyle/>
                  <a:p>
                    <a:fld id="{044401EC-D5A2-452C-ABED-B044F9432EF0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, </a:t>
                    </a:r>
                    <a:fld id="{4B457260-E74B-43A3-BAE5-0B717176FCBC}" type="PERCENTAGE">
                      <a:rPr lang="en-US" baseline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92986890345517"/>
                      <c:h val="0.1520914307530672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40635577528422767"/>
                  <c:y val="7.0429610577502711E-3"/>
                </c:manualLayout>
              </c:layout>
              <c:tx>
                <c:rich>
                  <a:bodyPr/>
                  <a:lstStyle/>
                  <a:p>
                    <a:fld id="{B6C4207C-59C8-4F15-BC8C-4058B9E02E41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, </a:t>
                    </a:r>
                    <a:fld id="{4E185975-A7A1-4C9B-B44B-18D36FA36181}" type="PERCENTAGE">
                      <a:rPr lang="en-US" baseline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93021145798614"/>
                      <c:h val="0.1520914307530672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(ShonatalaTable3.6!$C$3,ShonatalaTable3.6!$D$3,ShonatalaTable3.6!$F$3,ShonatalaTable3.6!$G$3)</c:f>
              <c:strCache>
                <c:ptCount val="4"/>
                <c:pt idx="0">
                  <c:v>Permanent Male Employee</c:v>
                </c:pt>
                <c:pt idx="1">
                  <c:v>Permanent Female Employee</c:v>
                </c:pt>
                <c:pt idx="2">
                  <c:v>Temporary Male Employee</c:v>
                </c:pt>
                <c:pt idx="3">
                  <c:v>Temporary Female Employee</c:v>
                </c:pt>
              </c:strCache>
            </c:strRef>
          </c:cat>
          <c:val>
            <c:numRef>
              <c:f>(ShonatalaTable3.6!$C$14,ShonatalaTable3.6!$D$14,ShonatalaTable3.6!$F$14,ShonatalaTable3.6!$G$14)</c:f>
              <c:numCache>
                <c:formatCode>General</c:formatCode>
                <c:ptCount val="4"/>
                <c:pt idx="0">
                  <c:v>2106</c:v>
                </c:pt>
                <c:pt idx="1">
                  <c:v>173</c:v>
                </c:pt>
                <c:pt idx="2">
                  <c:v>147</c:v>
                </c:pt>
                <c:pt idx="3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1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Different</a:t>
            </a:r>
            <a:r>
              <a:rPr lang="en-US" sz="1100" b="1" baseline="0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Types </a:t>
            </a:r>
            <a:r>
              <a:rPr lang="en-US" sz="1100" b="1" dirty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of </a:t>
            </a:r>
            <a:r>
              <a:rPr lang="en-US" sz="11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Existing Employment at Saghata</a:t>
            </a:r>
            <a:endParaRPr lang="en-US" sz="1100" b="1" dirty="0">
              <a:solidFill>
                <a:sysClr val="windowText" lastClr="00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564877050698072"/>
          <c:y val="0.12946560014389705"/>
          <c:w val="0.45164194719105283"/>
          <c:h val="0.6963982551053656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('Shaghata Chart 3.4'!$C$3,'Shaghata Chart 3.4'!$D$3,'Shaghata Chart 3.4'!$F$3,'Shaghata Chart 3.4'!$G$3)</c:f>
              <c:strCache>
                <c:ptCount val="4"/>
                <c:pt idx="0">
                  <c:v>Permanent Male Employee</c:v>
                </c:pt>
                <c:pt idx="1">
                  <c:v>Permanent Female Employee</c:v>
                </c:pt>
                <c:pt idx="2">
                  <c:v>Temporary Male Employee</c:v>
                </c:pt>
                <c:pt idx="3">
                  <c:v>Temporary Female Employee</c:v>
                </c:pt>
              </c:strCache>
            </c:strRef>
          </c:cat>
          <c:val>
            <c:numRef>
              <c:f>('Shaghata Chart 3.4'!$C$14,'Shaghata Chart 3.4'!$D$14,'Shaghata Chart 3.4'!$F$14,'Shaghata Chart 3.4'!$G$14)</c:f>
              <c:numCache>
                <c:formatCode>General</c:formatCode>
                <c:ptCount val="4"/>
                <c:pt idx="0">
                  <c:v>1550</c:v>
                </c:pt>
                <c:pt idx="1">
                  <c:v>155</c:v>
                </c:pt>
                <c:pt idx="2" formatCode="0">
                  <c:v>541.5</c:v>
                </c:pt>
                <c:pt idx="3" formatCode="0">
                  <c:v>108.30000000000001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093072991889795E-2"/>
          <c:y val="0.8242542923758468"/>
          <c:w val="0.84957180683627753"/>
          <c:h val="0.1485508759269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Garamond" panose="020204040303010108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200" b="1" i="0" cap="none" baseline="0" dirty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Types Of Industries </a:t>
            </a:r>
            <a:r>
              <a:rPr lang="en-US" sz="1200" b="1" i="0" cap="none" baseline="0" dirty="0" smtClean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in Saghata by </a:t>
            </a:r>
            <a:r>
              <a:rPr lang="en-US" sz="1200" b="1" i="0" cap="none" baseline="0" dirty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Percentage </a:t>
            </a:r>
            <a:endParaRPr lang="en-US" sz="1200" cap="none" dirty="0">
              <a:solidFill>
                <a:sysClr val="windowText" lastClr="000000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851485148514854"/>
          <c:y val="1.9432568985619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62734423198053"/>
          <c:y val="0.25568851996232694"/>
          <c:w val="0.81487055788884044"/>
          <c:h val="0.7028961068207280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450935200125372"/>
                  <c:y val="1.94899862705357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57733071849504"/>
                      <c:h val="0.1512714297593542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985155476631352"/>
                  <c:y val="6.1698363634871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934586421566738"/>
                  <c:y val="2.26038301886186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7000910977404679"/>
                  <c:y val="-0.185831349930745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67293210783369E-2"/>
                  <c:y val="-0.222091125526989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3483481120010599"/>
                  <c:y val="-0.217558653577458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4069719429576277"/>
                  <c:y val="-0.154104046284033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8173387596536025"/>
                  <c:y val="2.71948316971823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3050010974658119"/>
                  <c:y val="6.0849328141333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2132679577603758"/>
                  <c:y val="-2.6581341989997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Sheet9!$A$3:$A$12</c:f>
              <c:strCache>
                <c:ptCount val="10"/>
                <c:pt idx="0">
                  <c:v>Small Scale &amp;Cottage Industry</c:v>
                </c:pt>
                <c:pt idx="1">
                  <c:v>Rice Mill</c:v>
                </c:pt>
                <c:pt idx="2">
                  <c:v>Furniture Making</c:v>
                </c:pt>
                <c:pt idx="3">
                  <c:v>Poultry Farm</c:v>
                </c:pt>
                <c:pt idx="4">
                  <c:v>Dairy Farm</c:v>
                </c:pt>
                <c:pt idx="5">
                  <c:v>Handloom</c:v>
                </c:pt>
                <c:pt idx="6">
                  <c:v>Dying</c:v>
                </c:pt>
                <c:pt idx="7">
                  <c:v>Tailoring Shop</c:v>
                </c:pt>
                <c:pt idx="8">
                  <c:v>Flour Mill</c:v>
                </c:pt>
                <c:pt idx="9">
                  <c:v>Others </c:v>
                </c:pt>
              </c:strCache>
            </c:strRef>
          </c:cat>
          <c:val>
            <c:numRef>
              <c:f>Sheet9!$E$3:$E$12</c:f>
              <c:numCache>
                <c:formatCode>0.00</c:formatCode>
                <c:ptCount val="10"/>
                <c:pt idx="0">
                  <c:v>5.9852670349908097</c:v>
                </c:pt>
                <c:pt idx="1">
                  <c:v>7.5506445672191465</c:v>
                </c:pt>
                <c:pt idx="2">
                  <c:v>18.416206261510126</c:v>
                </c:pt>
                <c:pt idx="3">
                  <c:v>9.5764272559853119</c:v>
                </c:pt>
                <c:pt idx="4">
                  <c:v>10.497237569060774</c:v>
                </c:pt>
                <c:pt idx="5">
                  <c:v>11.049723756906078</c:v>
                </c:pt>
                <c:pt idx="6">
                  <c:v>4.9723756906077394</c:v>
                </c:pt>
                <c:pt idx="7">
                  <c:v>19.337016574585629</c:v>
                </c:pt>
                <c:pt idx="8">
                  <c:v>5.7090239410681534</c:v>
                </c:pt>
                <c:pt idx="9">
                  <c:v>6.9060773480662965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2"/>
    </a:solidFill>
    <a:ln w="9525" cap="flat" cmpd="sng" algn="ctr">
      <a:solidFill>
        <a:schemeClr val="tx1"/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Types </a:t>
            </a:r>
            <a:r>
              <a:rPr lang="en-US" sz="12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of </a:t>
            </a:r>
            <a:r>
              <a:rPr lang="en-US" sz="1200" b="1" dirty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Industries </a:t>
            </a:r>
            <a:r>
              <a:rPr lang="en-US" sz="1200" b="1" dirty="0" smtClean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in Sariakandi by </a:t>
            </a:r>
            <a:r>
              <a:rPr lang="en-US" sz="1200" b="1" dirty="0">
                <a:solidFill>
                  <a:sysClr val="windowText" lastClr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Percentage </a:t>
            </a:r>
          </a:p>
        </c:rich>
      </c:tx>
      <c:layout>
        <c:manualLayout>
          <c:xMode val="edge"/>
          <c:yMode val="edge"/>
          <c:x val="0.10180190668673543"/>
          <c:y val="2.2662367835568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171244206950202E-2"/>
          <c:y val="0.20259086181951333"/>
          <c:w val="0.9497553396278513"/>
          <c:h val="0.7955401173874966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0.16874054936964164"/>
                  <c:y val="4.720892419063226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13845478707338"/>
                      <c:h val="0.1542629163005593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743730729856585"/>
                  <c:y val="9.085218354590753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1885745978924"/>
                  <c:y val="3.06311087394098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9079312257348871"/>
                  <c:y val="-0.2319821966026356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1092623405435385"/>
                  <c:y val="-0.2861547212574968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6638935108153077"/>
                  <c:y val="-0.305256722820278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980033277870217"/>
                  <c:y val="-0.176358601237031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841375485302274"/>
                  <c:y val="3.65213421593243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9237096164568791E-2"/>
                  <c:y val="-1.093717991635984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8.7908771226523671E-2"/>
                  <c:y val="8.010451098892863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Sheet9!$A$3:$A$12</c:f>
              <c:strCache>
                <c:ptCount val="10"/>
                <c:pt idx="0">
                  <c:v>Small Scale &amp;Cottage Industry</c:v>
                </c:pt>
                <c:pt idx="1">
                  <c:v>Rice Mill</c:v>
                </c:pt>
                <c:pt idx="2">
                  <c:v>Furniture Making</c:v>
                </c:pt>
                <c:pt idx="3">
                  <c:v>Poultry Farm</c:v>
                </c:pt>
                <c:pt idx="4">
                  <c:v>Dairy Farm</c:v>
                </c:pt>
                <c:pt idx="5">
                  <c:v>Handloom</c:v>
                </c:pt>
                <c:pt idx="6">
                  <c:v>Dying</c:v>
                </c:pt>
                <c:pt idx="7">
                  <c:v>Tailoring Shop</c:v>
                </c:pt>
                <c:pt idx="8">
                  <c:v>Flour Mill</c:v>
                </c:pt>
                <c:pt idx="9">
                  <c:v>Others </c:v>
                </c:pt>
              </c:strCache>
            </c:strRef>
          </c:cat>
          <c:val>
            <c:numRef>
              <c:f>Sheet9!$E$3:$E$12</c:f>
              <c:numCache>
                <c:formatCode>0.00</c:formatCode>
                <c:ptCount val="10"/>
                <c:pt idx="0">
                  <c:v>5.9852670349907964</c:v>
                </c:pt>
                <c:pt idx="1">
                  <c:v>7.5506445672191491</c:v>
                </c:pt>
                <c:pt idx="2">
                  <c:v>18.416206261510126</c:v>
                </c:pt>
                <c:pt idx="3">
                  <c:v>9.5764272559852781</c:v>
                </c:pt>
                <c:pt idx="4">
                  <c:v>10.497237569060774</c:v>
                </c:pt>
                <c:pt idx="5">
                  <c:v>11.049723756906078</c:v>
                </c:pt>
                <c:pt idx="6">
                  <c:v>4.9723756906077385</c:v>
                </c:pt>
                <c:pt idx="7">
                  <c:v>19.337016574585629</c:v>
                </c:pt>
                <c:pt idx="8">
                  <c:v>5.7090239410681436</c:v>
                </c:pt>
                <c:pt idx="9">
                  <c:v>6.9060773480662965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200" b="1" i="0" cap="none" baseline="0" dirty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Types </a:t>
            </a:r>
            <a:r>
              <a:rPr lang="en-US" sz="1200" b="1" i="0" cap="none" baseline="0" dirty="0" smtClean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of </a:t>
            </a:r>
            <a:r>
              <a:rPr lang="en-US" sz="1200" b="1" i="0" cap="none" baseline="0" dirty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Industries </a:t>
            </a:r>
            <a:r>
              <a:rPr lang="en-US" sz="1200" b="1" i="0" cap="none" baseline="0" dirty="0" smtClean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in Sonatala by </a:t>
            </a:r>
            <a:r>
              <a:rPr lang="en-US" sz="1200" b="1" i="0" cap="none" baseline="0" dirty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Percentage </a:t>
            </a:r>
            <a:endParaRPr lang="en-US" sz="1200" cap="none" dirty="0">
              <a:solidFill>
                <a:sysClr val="windowText" lastClr="000000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09067048105766"/>
          <c:y val="2.40162796296369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902575296899766E-2"/>
          <c:y val="0.24662347637948293"/>
          <c:w val="0.82659528945020488"/>
          <c:h val="0.7119609757291803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8.9529393044165878E-2"/>
                  <c:y val="1.35997380428494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45266266711104"/>
                      <c:h val="0.152987155392428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3709726878199632"/>
                  <c:y val="1.1841014043473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9106673332592686"/>
                  <c:y val="1.220250352002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7930878050586982"/>
                  <c:y val="-0.206274572932228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582157538051327"/>
                  <c:y val="-0.215442331729216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639799281561309"/>
                  <c:y val="-0.233777849323192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4697441025071289E-2"/>
                  <c:y val="5.9590432180421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8224826871088398"/>
                  <c:y val="1.37516381954818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2183924008443506"/>
                  <c:y val="-2.96974026006838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799772247528058E-2"/>
                  <c:y val="-3.9664633277015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Garamond" panose="02020404030301010803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Sheet9!$A$3:$A$12</c:f>
              <c:strCache>
                <c:ptCount val="10"/>
                <c:pt idx="0">
                  <c:v>Small Scale &amp;Cottage Industry</c:v>
                </c:pt>
                <c:pt idx="1">
                  <c:v>Rice Mill</c:v>
                </c:pt>
                <c:pt idx="2">
                  <c:v>Furniture Making</c:v>
                </c:pt>
                <c:pt idx="3">
                  <c:v>Poultry Farm</c:v>
                </c:pt>
                <c:pt idx="4">
                  <c:v>Dairy Farm</c:v>
                </c:pt>
                <c:pt idx="5">
                  <c:v>Handloom</c:v>
                </c:pt>
                <c:pt idx="6">
                  <c:v>Dying</c:v>
                </c:pt>
                <c:pt idx="7">
                  <c:v>Tailoring Shop</c:v>
                </c:pt>
                <c:pt idx="8">
                  <c:v>Flour Mill</c:v>
                </c:pt>
                <c:pt idx="9">
                  <c:v>Others </c:v>
                </c:pt>
              </c:strCache>
            </c:strRef>
          </c:cat>
          <c:val>
            <c:numRef>
              <c:f>Sheet9!$E$3:$E$12</c:f>
              <c:numCache>
                <c:formatCode>0.00</c:formatCode>
                <c:ptCount val="10"/>
                <c:pt idx="0">
                  <c:v>5.9852670349908097</c:v>
                </c:pt>
                <c:pt idx="1">
                  <c:v>7.5506445672191465</c:v>
                </c:pt>
                <c:pt idx="2">
                  <c:v>18.416206261510126</c:v>
                </c:pt>
                <c:pt idx="3">
                  <c:v>9.5764272559853119</c:v>
                </c:pt>
                <c:pt idx="4">
                  <c:v>10.497237569060774</c:v>
                </c:pt>
                <c:pt idx="5">
                  <c:v>11.049723756906078</c:v>
                </c:pt>
                <c:pt idx="6">
                  <c:v>4.9723756906077394</c:v>
                </c:pt>
                <c:pt idx="7">
                  <c:v>19.337016574585629</c:v>
                </c:pt>
                <c:pt idx="8">
                  <c:v>5.7090239410681534</c:v>
                </c:pt>
                <c:pt idx="9">
                  <c:v>6.9060773480662965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2"/>
    </a:solidFill>
    <a:ln w="9525" cap="flat" cmpd="sng" algn="ctr">
      <a:solidFill>
        <a:schemeClr val="tx1"/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400" b="1" i="0" baseline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Shift Share Components of Sonatala Upazila</a:t>
            </a:r>
            <a:endParaRPr lang="en-US" sz="1400">
              <a:solidFill>
                <a:sysClr val="windowText" lastClr="000000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Sonatala!$C$90</c:f>
              <c:strCache>
                <c:ptCount val="1"/>
                <c:pt idx="0">
                  <c:v>National Share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Sonatala!$B$91:$B$102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Sonatala!$C$91:$C$102</c:f>
              <c:numCache>
                <c:formatCode>0</c:formatCode>
                <c:ptCount val="12"/>
                <c:pt idx="0">
                  <c:v>0</c:v>
                </c:pt>
                <c:pt idx="1">
                  <c:v>3170.7</c:v>
                </c:pt>
                <c:pt idx="2">
                  <c:v>10.53</c:v>
                </c:pt>
                <c:pt idx="3">
                  <c:v>5.85</c:v>
                </c:pt>
                <c:pt idx="4">
                  <c:v>5015.79</c:v>
                </c:pt>
                <c:pt idx="5">
                  <c:v>542.88</c:v>
                </c:pt>
                <c:pt idx="6">
                  <c:v>189.54</c:v>
                </c:pt>
                <c:pt idx="7">
                  <c:v>320.58</c:v>
                </c:pt>
                <c:pt idx="8">
                  <c:v>238.67999999999998</c:v>
                </c:pt>
                <c:pt idx="9">
                  <c:v>1660.2299999999998</c:v>
                </c:pt>
                <c:pt idx="10">
                  <c:v>386.09999999999997</c:v>
                </c:pt>
                <c:pt idx="11">
                  <c:v>1798.29</c:v>
                </c:pt>
              </c:numCache>
            </c:numRef>
          </c:val>
        </c:ser>
        <c:ser>
          <c:idx val="1"/>
          <c:order val="1"/>
          <c:tx>
            <c:strRef>
              <c:f>Sonatala!$D$90</c:f>
              <c:strCache>
                <c:ptCount val="1"/>
                <c:pt idx="0">
                  <c:v>Industrial Mix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Sonatala!$B$91:$B$102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Sonatala!$D$91:$D$102</c:f>
              <c:numCache>
                <c:formatCode>0</c:formatCode>
                <c:ptCount val="12"/>
                <c:pt idx="0">
                  <c:v>0</c:v>
                </c:pt>
                <c:pt idx="1">
                  <c:v>661.60054644808781</c:v>
                </c:pt>
                <c:pt idx="2">
                  <c:v>2.2287714837791124</c:v>
                </c:pt>
                <c:pt idx="3">
                  <c:v>-4.4222964763061965</c:v>
                </c:pt>
                <c:pt idx="4">
                  <c:v>-1319.8401083624792</c:v>
                </c:pt>
                <c:pt idx="5">
                  <c:v>-195.92086405272963</c:v>
                </c:pt>
                <c:pt idx="6">
                  <c:v>984.81729956122865</c:v>
                </c:pt>
                <c:pt idx="7">
                  <c:v>-30.300279539277845</c:v>
                </c:pt>
                <c:pt idx="8">
                  <c:v>-98.404762840344247</c:v>
                </c:pt>
                <c:pt idx="9">
                  <c:v>-612.40866911356261</c:v>
                </c:pt>
                <c:pt idx="10">
                  <c:v>-118.94722372340561</c:v>
                </c:pt>
                <c:pt idx="11">
                  <c:v>235.81701094391258</c:v>
                </c:pt>
              </c:numCache>
            </c:numRef>
          </c:val>
        </c:ser>
        <c:ser>
          <c:idx val="2"/>
          <c:order val="2"/>
          <c:tx>
            <c:strRef>
              <c:f>Sonatala!$E$90</c:f>
              <c:strCache>
                <c:ptCount val="1"/>
                <c:pt idx="0">
                  <c:v>Regional Shift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Sonatala!$B$91:$B$102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Sonatala!$E$91:$E$102</c:f>
              <c:numCache>
                <c:formatCode>0</c:formatCode>
                <c:ptCount val="12"/>
                <c:pt idx="0">
                  <c:v>0</c:v>
                </c:pt>
                <c:pt idx="1">
                  <c:v>-2218.3005464480875</c:v>
                </c:pt>
                <c:pt idx="2">
                  <c:v>52.241228516220893</c:v>
                </c:pt>
                <c:pt idx="3">
                  <c:v>-6.4277035236938032</c:v>
                </c:pt>
                <c:pt idx="4">
                  <c:v>5312.0501083624804</c:v>
                </c:pt>
                <c:pt idx="5">
                  <c:v>-129.95913594727034</c:v>
                </c:pt>
                <c:pt idx="6">
                  <c:v>-1074.3572995612285</c:v>
                </c:pt>
                <c:pt idx="7">
                  <c:v>-78.279720460722118</c:v>
                </c:pt>
                <c:pt idx="8">
                  <c:v>247.72476284034423</c:v>
                </c:pt>
                <c:pt idx="9">
                  <c:v>-225.82133088643732</c:v>
                </c:pt>
                <c:pt idx="10">
                  <c:v>-124.15277627659435</c:v>
                </c:pt>
                <c:pt idx="11">
                  <c:v>-538.10701094391254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14688"/>
        <c:axId val="1709792"/>
      </c:barChart>
      <c:catAx>
        <c:axId val="171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09792"/>
        <c:crosses val="autoZero"/>
        <c:auto val="1"/>
        <c:lblAlgn val="ctr"/>
        <c:lblOffset val="100"/>
        <c:noMultiLvlLbl val="0"/>
      </c:catAx>
      <c:valAx>
        <c:axId val="170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dirty="0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Net Shift</a:t>
                </a:r>
                <a:endParaRPr lang="en-US" sz="1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c:rich>
          </c:tx>
          <c:layout>
            <c:manualLayout>
              <c:xMode val="edge"/>
              <c:yMode val="edge"/>
              <c:x val="2.0149774703306467E-2"/>
              <c:y val="0.345780881156602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71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Garamond" panose="020204040303010108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Garamond" panose="02020404030301010803" pitchFamily="18" charset="0"/>
              </a:defRPr>
            </a:pPr>
            <a:r>
              <a:rPr lang="en-US" sz="1200" b="1" i="0" u="none" strike="noStrike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Educational level of </a:t>
            </a:r>
            <a:r>
              <a:rPr lang="en-US" sz="1200" b="1" i="0" u="none" strike="noStrike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Respondents at Saghata</a:t>
            </a:r>
            <a:endParaRPr lang="en-US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Sheet3!$F$6:$F$7</c:f>
              <c:strCache>
                <c:ptCount val="1"/>
                <c:pt idx="0">
                  <c:v>Education 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Sheet3!$E$8:$E$14</c:f>
              <c:strCache>
                <c:ptCount val="7"/>
                <c:pt idx="0">
                  <c:v>No Institutional Education</c:v>
                </c:pt>
                <c:pt idx="1">
                  <c:v>PSC</c:v>
                </c:pt>
                <c:pt idx="2">
                  <c:v>JSC</c:v>
                </c:pt>
                <c:pt idx="3">
                  <c:v>SSC</c:v>
                </c:pt>
                <c:pt idx="4">
                  <c:v>HSC</c:v>
                </c:pt>
                <c:pt idx="5">
                  <c:v>Bachelor/ Horours</c:v>
                </c:pt>
                <c:pt idx="6">
                  <c:v>Post Graduate</c:v>
                </c:pt>
              </c:strCache>
            </c:strRef>
          </c:cat>
          <c:val>
            <c:numRef>
              <c:f>Sheet3!$F$8:$F$14</c:f>
              <c:numCache>
                <c:formatCode>General</c:formatCode>
                <c:ptCount val="7"/>
                <c:pt idx="0">
                  <c:v>104</c:v>
                </c:pt>
                <c:pt idx="1">
                  <c:v>32</c:v>
                </c:pt>
                <c:pt idx="2">
                  <c:v>15</c:v>
                </c:pt>
                <c:pt idx="3">
                  <c:v>18</c:v>
                </c:pt>
                <c:pt idx="4">
                  <c:v>8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Sheet3!$G$6:$G$7</c:f>
              <c:strCache>
                <c:ptCount val="1"/>
                <c:pt idx="0">
                  <c:v>Education Rural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6.6137566137566134E-3"/>
                  <c:y val="-2.8694404591104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4091710758377423E-3"/>
                  <c:y val="-5.7388809182209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Sheet3!$E$8:$E$14</c:f>
              <c:strCache>
                <c:ptCount val="7"/>
                <c:pt idx="0">
                  <c:v>No Institutional Education</c:v>
                </c:pt>
                <c:pt idx="1">
                  <c:v>PSC</c:v>
                </c:pt>
                <c:pt idx="2">
                  <c:v>JSC</c:v>
                </c:pt>
                <c:pt idx="3">
                  <c:v>SSC</c:v>
                </c:pt>
                <c:pt idx="4">
                  <c:v>HSC</c:v>
                </c:pt>
                <c:pt idx="5">
                  <c:v>Bachelor/ Horours</c:v>
                </c:pt>
                <c:pt idx="6">
                  <c:v>Post Graduate</c:v>
                </c:pt>
              </c:strCache>
            </c:strRef>
          </c:cat>
          <c:val>
            <c:numRef>
              <c:f>Sheet3!$G$8:$G$14</c:f>
              <c:numCache>
                <c:formatCode>General</c:formatCode>
                <c:ptCount val="7"/>
                <c:pt idx="0">
                  <c:v>399</c:v>
                </c:pt>
                <c:pt idx="1">
                  <c:v>226</c:v>
                </c:pt>
                <c:pt idx="2">
                  <c:v>131</c:v>
                </c:pt>
                <c:pt idx="3">
                  <c:v>112</c:v>
                </c:pt>
                <c:pt idx="4">
                  <c:v>44</c:v>
                </c:pt>
                <c:pt idx="5">
                  <c:v>14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8171488"/>
        <c:axId val="2078164960"/>
      </c:barChart>
      <c:catAx>
        <c:axId val="2078171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64960"/>
        <c:crosses val="autoZero"/>
        <c:auto val="1"/>
        <c:lblAlgn val="ctr"/>
        <c:lblOffset val="100"/>
        <c:noMultiLvlLbl val="0"/>
      </c:catAx>
      <c:valAx>
        <c:axId val="207816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8171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400" b="1" i="0" baseline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Shift Share Components of Saghata Upazila</a:t>
            </a:r>
            <a:endParaRPr lang="en-US" sz="1400">
              <a:solidFill>
                <a:sysClr val="windowText" lastClr="000000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Saghata!$C$90</c:f>
              <c:strCache>
                <c:ptCount val="1"/>
                <c:pt idx="0">
                  <c:v>National Share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Saghata!$B$91:$B$102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Saghata!$C$91:$C$102</c:f>
              <c:numCache>
                <c:formatCode>0</c:formatCode>
                <c:ptCount val="12"/>
                <c:pt idx="0">
                  <c:v>0</c:v>
                </c:pt>
                <c:pt idx="1">
                  <c:v>1924.6499999999999</c:v>
                </c:pt>
                <c:pt idx="2">
                  <c:v>0</c:v>
                </c:pt>
                <c:pt idx="3">
                  <c:v>0</c:v>
                </c:pt>
                <c:pt idx="4">
                  <c:v>7053.9299999999994</c:v>
                </c:pt>
                <c:pt idx="5">
                  <c:v>709.02</c:v>
                </c:pt>
                <c:pt idx="6">
                  <c:v>85.41</c:v>
                </c:pt>
                <c:pt idx="7">
                  <c:v>441.09</c:v>
                </c:pt>
                <c:pt idx="8">
                  <c:v>127.52999999999999</c:v>
                </c:pt>
                <c:pt idx="9">
                  <c:v>2094.2999999999997</c:v>
                </c:pt>
                <c:pt idx="10">
                  <c:v>335.78999999999996</c:v>
                </c:pt>
                <c:pt idx="11">
                  <c:v>1592.37</c:v>
                </c:pt>
              </c:numCache>
            </c:numRef>
          </c:val>
        </c:ser>
        <c:ser>
          <c:idx val="1"/>
          <c:order val="1"/>
          <c:tx>
            <c:strRef>
              <c:f>Saghata!$D$90</c:f>
              <c:strCache>
                <c:ptCount val="1"/>
                <c:pt idx="0">
                  <c:v>Industrial Mix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Saghata!$B$91:$B$102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Saghata!$D$91:$D$102</c:f>
              <c:numCache>
                <c:formatCode>0</c:formatCode>
                <c:ptCount val="12"/>
                <c:pt idx="0">
                  <c:v>0</c:v>
                </c:pt>
                <c:pt idx="1">
                  <c:v>401.59885568527841</c:v>
                </c:pt>
                <c:pt idx="2">
                  <c:v>0</c:v>
                </c:pt>
                <c:pt idx="3">
                  <c:v>0</c:v>
                </c:pt>
                <c:pt idx="4">
                  <c:v>-1856.1502247066451</c:v>
                </c:pt>
                <c:pt idx="5">
                  <c:v>-255.87940434472878</c:v>
                </c:pt>
                <c:pt idx="6">
                  <c:v>443.7756967158623</c:v>
                </c:pt>
                <c:pt idx="7">
                  <c:v>-41.690530606962582</c:v>
                </c:pt>
                <c:pt idx="8">
                  <c:v>-52.579015439203545</c:v>
                </c:pt>
                <c:pt idx="9">
                  <c:v>-772.52397301851795</c:v>
                </c:pt>
                <c:pt idx="10">
                  <c:v>-103.44804002611338</c:v>
                </c:pt>
                <c:pt idx="11">
                  <c:v>208.81389192886468</c:v>
                </c:pt>
              </c:numCache>
            </c:numRef>
          </c:val>
        </c:ser>
        <c:ser>
          <c:idx val="2"/>
          <c:order val="2"/>
          <c:tx>
            <c:strRef>
              <c:f>Saghata!$E$90</c:f>
              <c:strCache>
                <c:ptCount val="1"/>
                <c:pt idx="0">
                  <c:v>Regional Shift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Saghata!$B$91:$B$102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Saghata!$E$91:$E$102</c:f>
              <c:numCache>
                <c:formatCode>0</c:formatCode>
                <c:ptCount val="12"/>
                <c:pt idx="0">
                  <c:v>0</c:v>
                </c:pt>
                <c:pt idx="1">
                  <c:v>-1438.2488556852784</c:v>
                </c:pt>
                <c:pt idx="2">
                  <c:v>0</c:v>
                </c:pt>
                <c:pt idx="3">
                  <c:v>0</c:v>
                </c:pt>
                <c:pt idx="4">
                  <c:v>-4358.7797752933548</c:v>
                </c:pt>
                <c:pt idx="5">
                  <c:v>-196.14059565527117</c:v>
                </c:pt>
                <c:pt idx="6">
                  <c:v>-252.18569671586226</c:v>
                </c:pt>
                <c:pt idx="7">
                  <c:v>-273.39946939303735</c:v>
                </c:pt>
                <c:pt idx="8">
                  <c:v>4.049015439203548</c:v>
                </c:pt>
                <c:pt idx="9">
                  <c:v>-457.77602698148195</c:v>
                </c:pt>
                <c:pt idx="10">
                  <c:v>-284.34195997388662</c:v>
                </c:pt>
                <c:pt idx="11">
                  <c:v>-1651.1838919288646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7616"/>
        <c:axId val="1700000"/>
        <c:axId val="0"/>
      </c:bar3DChart>
      <c:catAx>
        <c:axId val="17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00000"/>
        <c:crosses val="autoZero"/>
        <c:auto val="1"/>
        <c:lblAlgn val="ctr"/>
        <c:lblOffset val="100"/>
        <c:noMultiLvlLbl val="0"/>
      </c:catAx>
      <c:valAx>
        <c:axId val="170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r>
                  <a:rPr lang="en-US" b="1" dirty="0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Net Shift</a:t>
                </a:r>
                <a:endParaRPr lang="en-US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c:rich>
          </c:tx>
          <c:layout>
            <c:manualLayout>
              <c:xMode val="edge"/>
              <c:yMode val="edge"/>
              <c:x val="1.5228271539956399E-2"/>
              <c:y val="0.358856613090030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Garamond" panose="020204040303010108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70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Garamond" panose="02020404030301010803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1200" b="1" i="0" baseline="0"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Shift Share Components of Sariakandi Upazila</a:t>
            </a:r>
            <a:endParaRPr lang="en-US" sz="1200">
              <a:solidFill>
                <a:sysClr val="windowText" lastClr="000000"/>
              </a:solidFill>
              <a:effectLst/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336595569526882"/>
          <c:y val="4.29389732378623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538014715536658"/>
          <c:y val="3.2269483643632219E-2"/>
          <c:w val="0.82348454907560364"/>
          <c:h val="0.394700789739005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Sariakandi!$C$90</c:f>
              <c:strCache>
                <c:ptCount val="1"/>
                <c:pt idx="0">
                  <c:v>National Share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Sariakandi!$B$91:$B$102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Sariakandi!$C$91:$C$102</c:f>
              <c:numCache>
                <c:formatCode>0</c:formatCode>
                <c:ptCount val="12"/>
                <c:pt idx="0">
                  <c:v>0</c:v>
                </c:pt>
                <c:pt idx="1">
                  <c:v>1333.8</c:v>
                </c:pt>
                <c:pt idx="2">
                  <c:v>2.34</c:v>
                </c:pt>
                <c:pt idx="3">
                  <c:v>0</c:v>
                </c:pt>
                <c:pt idx="4">
                  <c:v>3221.0099999999998</c:v>
                </c:pt>
                <c:pt idx="5">
                  <c:v>239.85</c:v>
                </c:pt>
                <c:pt idx="6">
                  <c:v>72.539999999999992</c:v>
                </c:pt>
                <c:pt idx="7">
                  <c:v>169.64999999999998</c:v>
                </c:pt>
                <c:pt idx="8">
                  <c:v>420.03</c:v>
                </c:pt>
                <c:pt idx="9">
                  <c:v>1770.2099999999998</c:v>
                </c:pt>
                <c:pt idx="10">
                  <c:v>328.77</c:v>
                </c:pt>
                <c:pt idx="11">
                  <c:v>1413.36</c:v>
                </c:pt>
              </c:numCache>
            </c:numRef>
          </c:val>
        </c:ser>
        <c:ser>
          <c:idx val="1"/>
          <c:order val="1"/>
          <c:tx>
            <c:strRef>
              <c:f>Sariakandi!$D$90</c:f>
              <c:strCache>
                <c:ptCount val="1"/>
                <c:pt idx="0">
                  <c:v>Industrial Mix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Sariakandi!$B$91:$B$102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Sariakandi!$D$91:$D$102</c:f>
              <c:numCache>
                <c:formatCode>0</c:formatCode>
                <c:ptCount val="12"/>
                <c:pt idx="0">
                  <c:v>0</c:v>
                </c:pt>
                <c:pt idx="1">
                  <c:v>278.3116689855425</c:v>
                </c:pt>
                <c:pt idx="2">
                  <c:v>0.49528255195091386</c:v>
                </c:pt>
                <c:pt idx="3">
                  <c:v>0</c:v>
                </c:pt>
                <c:pt idx="4">
                  <c:v>-847.56702083552727</c:v>
                </c:pt>
                <c:pt idx="5">
                  <c:v>-86.559864506055121</c:v>
                </c:pt>
                <c:pt idx="6">
                  <c:v>376.90538625182825</c:v>
                </c:pt>
                <c:pt idx="7">
                  <c:v>-16.034819464216376</c:v>
                </c:pt>
                <c:pt idx="8">
                  <c:v>-173.17308754746855</c:v>
                </c:pt>
                <c:pt idx="9">
                  <c:v>-652.97696713799871</c:v>
                </c:pt>
                <c:pt idx="10">
                  <c:v>-101.28536323114236</c:v>
                </c:pt>
                <c:pt idx="11">
                  <c:v>185.33958960328326</c:v>
                </c:pt>
              </c:numCache>
            </c:numRef>
          </c:val>
        </c:ser>
        <c:ser>
          <c:idx val="2"/>
          <c:order val="2"/>
          <c:tx>
            <c:strRef>
              <c:f>Sariakandi!$E$90</c:f>
              <c:strCache>
                <c:ptCount val="1"/>
                <c:pt idx="0">
                  <c:v>Regional Shift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Sariakandi!$B$91:$B$102</c:f>
              <c:strCache>
                <c:ptCount val="12"/>
                <c:pt idx="0">
                  <c:v>Mining and Quarrying </c:v>
                </c:pt>
                <c:pt idx="1">
                  <c:v>Manufacturing </c:v>
                </c:pt>
                <c:pt idx="2">
                  <c:v>Electricity, Gas, Water, Steam and Air Conditioning Supply </c:v>
                </c:pt>
                <c:pt idx="3">
                  <c:v>Construction </c:v>
                </c:pt>
                <c:pt idx="4">
                  <c:v>Wholesale and Retail Trade, Repair of Motor Vehicles &amp; Motorcycles</c:v>
                </c:pt>
                <c:pt idx="5">
                  <c:v>Accommodation and Food Services Activities (Hotel &amp; Restaurants) </c:v>
                </c:pt>
                <c:pt idx="6">
                  <c:v>Transportation, Storage, Information and Communication</c:v>
                </c:pt>
                <c:pt idx="7">
                  <c:v>Financial and Insurance Activities</c:v>
                </c:pt>
                <c:pt idx="8">
                  <c:v>Public Administration and Defence </c:v>
                </c:pt>
                <c:pt idx="9">
                  <c:v>Education </c:v>
                </c:pt>
                <c:pt idx="10">
                  <c:v>Health and Social Works </c:v>
                </c:pt>
                <c:pt idx="11">
                  <c:v>Others</c:v>
                </c:pt>
              </c:strCache>
            </c:strRef>
          </c:cat>
          <c:val>
            <c:numRef>
              <c:f>Sariakandi!$E$91:$E$102</c:f>
              <c:numCache>
                <c:formatCode>0</c:formatCode>
                <c:ptCount val="12"/>
                <c:pt idx="0">
                  <c:v>0</c:v>
                </c:pt>
                <c:pt idx="1">
                  <c:v>632.88833101445766</c:v>
                </c:pt>
                <c:pt idx="2">
                  <c:v>57.164717448049089</c:v>
                </c:pt>
                <c:pt idx="3">
                  <c:v>0</c:v>
                </c:pt>
                <c:pt idx="4">
                  <c:v>7500.5570208355275</c:v>
                </c:pt>
                <c:pt idx="5">
                  <c:v>107.70986450605514</c:v>
                </c:pt>
                <c:pt idx="6">
                  <c:v>-65.445386251828239</c:v>
                </c:pt>
                <c:pt idx="7">
                  <c:v>162.38481946421638</c:v>
                </c:pt>
                <c:pt idx="8">
                  <c:v>-218.85691245253142</c:v>
                </c:pt>
                <c:pt idx="9">
                  <c:v>-229.23303286200124</c:v>
                </c:pt>
                <c:pt idx="10">
                  <c:v>-211.4846367688576</c:v>
                </c:pt>
                <c:pt idx="11">
                  <c:v>178.30041039671673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424"/>
        <c:axId val="1708704"/>
        <c:axId val="0"/>
      </c:bar3DChart>
      <c:catAx>
        <c:axId val="1711424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08704"/>
        <c:crosses val="autoZero"/>
        <c:auto val="1"/>
        <c:lblAlgn val="ctr"/>
        <c:lblOffset val="100"/>
        <c:noMultiLvlLbl val="0"/>
      </c:catAx>
      <c:valAx>
        <c:axId val="170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71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697186651392102"/>
          <c:y val="0.93467459708777878"/>
          <c:w val="0.658251086855559"/>
          <c:h val="4.8257406883106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[sonatola.xls]Sheet2!$F$26</c:f>
              <c:strCache>
                <c:ptCount val="1"/>
                <c:pt idx="0">
                  <c:v>           %</c:v>
                </c:pt>
              </c:strCache>
            </c:strRef>
          </c:tx>
          <c:dLbls>
            <c:dLbl>
              <c:idx val="1"/>
              <c:layout>
                <c:manualLayout>
                  <c:x val="-0.20678455818022748"/>
                  <c:y val="-0.1753477690288713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Garamond" panose="02020404030301010803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[sonatola.xls]Sheet2!$E$27:$E$29</c:f>
              <c:strCache>
                <c:ptCount val="3"/>
                <c:pt idx="0">
                  <c:v>Single crooped area</c:v>
                </c:pt>
                <c:pt idx="1">
                  <c:v>Double cropped area</c:v>
                </c:pt>
                <c:pt idx="2">
                  <c:v>Triple cropped area</c:v>
                </c:pt>
              </c:strCache>
            </c:strRef>
          </c:cat>
          <c:val>
            <c:numRef>
              <c:f>[sonatola.xls]Sheet2!$F$27:$F$29</c:f>
              <c:numCache>
                <c:formatCode>0.00</c:formatCode>
                <c:ptCount val="3"/>
                <c:pt idx="0">
                  <c:v>5.1408987052551414</c:v>
                </c:pt>
                <c:pt idx="1">
                  <c:v>48.591012947448611</c:v>
                </c:pt>
                <c:pt idx="2">
                  <c:v>46.268088347296256</c:v>
                </c:pt>
              </c:numCache>
            </c:numRef>
          </c:val>
        </c:ser>
        <c:ser>
          <c:idx val="1"/>
          <c:order val="1"/>
          <c:tx>
            <c:strRef>
              <c:f>[sonatola.xls]Sheet2!$G$26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[sonatola.xls]Sheet2!$E$27:$E$29</c:f>
              <c:strCache>
                <c:ptCount val="3"/>
                <c:pt idx="0">
                  <c:v>Single crooped area</c:v>
                </c:pt>
                <c:pt idx="1">
                  <c:v>Double cropped area</c:v>
                </c:pt>
                <c:pt idx="2">
                  <c:v>Triple cropped area</c:v>
                </c:pt>
              </c:strCache>
            </c:strRef>
          </c:cat>
          <c:val>
            <c:numRef>
              <c:f>[sonatola.xls]Sheet2!$G$27:$G$29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025732043979774"/>
          <c:y val="0"/>
          <c:w val="0.73227205914981108"/>
          <c:h val="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Sheet1!$A$1:$A$4</c:f>
              <c:strCache>
                <c:ptCount val="4"/>
                <c:pt idx="0">
                  <c:v>Single Cropped Area</c:v>
                </c:pt>
                <c:pt idx="1">
                  <c:v>Double Cropped Area</c:v>
                </c:pt>
                <c:pt idx="2">
                  <c:v>Tripple Cropped Area</c:v>
                </c:pt>
                <c:pt idx="3">
                  <c:v>More than Three Crops Area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5.41</c:v>
                </c:pt>
                <c:pt idx="1">
                  <c:v>63.71</c:v>
                </c:pt>
                <c:pt idx="2">
                  <c:v>29.24</c:v>
                </c:pt>
                <c:pt idx="3">
                  <c:v>1.63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8018091384876365E-2"/>
          <c:y val="0.80838604110108481"/>
          <c:w val="0.85774261656247131"/>
          <c:h val="0.18707176909645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100"/>
              <a:t>Union wise Cropping intensity (%)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14170226686066E-2"/>
          <c:y val="0.13762389032649472"/>
          <c:w val="0.81980801844774454"/>
          <c:h val="0.541737365200273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[sonatola.xls]Sheet8!$D$3:$D$4</c:f>
              <c:strCache>
                <c:ptCount val="1"/>
                <c:pt idx="0">
                  <c:v>Cropping intensity (%)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[sonatola.xls]Sheet8!$C$5:$C$12</c:f>
              <c:strCache>
                <c:ptCount val="8"/>
                <c:pt idx="0">
                  <c:v>Balua Union</c:v>
                </c:pt>
                <c:pt idx="1">
                  <c:v>Sonatola  sadar</c:v>
                </c:pt>
                <c:pt idx="2">
                  <c:v>Madhupur Union</c:v>
                </c:pt>
                <c:pt idx="3">
                  <c:v>Tekani Chukainagar</c:v>
                </c:pt>
                <c:pt idx="4">
                  <c:v>Digdair Union</c:v>
                </c:pt>
                <c:pt idx="5">
                  <c:v>Jorgachha Union</c:v>
                </c:pt>
                <c:pt idx="6">
                  <c:v>Pakullah Union</c:v>
                </c:pt>
                <c:pt idx="7">
                  <c:v>Municipality</c:v>
                </c:pt>
              </c:strCache>
            </c:strRef>
          </c:cat>
          <c:val>
            <c:numRef>
              <c:f>[sonatola.xls]Sheet8!$D$5:$D$12</c:f>
              <c:numCache>
                <c:formatCode>General</c:formatCode>
                <c:ptCount val="8"/>
                <c:pt idx="0">
                  <c:v>250</c:v>
                </c:pt>
                <c:pt idx="1">
                  <c:v>250</c:v>
                </c:pt>
                <c:pt idx="2">
                  <c:v>234</c:v>
                </c:pt>
                <c:pt idx="3">
                  <c:v>205</c:v>
                </c:pt>
                <c:pt idx="4">
                  <c:v>217</c:v>
                </c:pt>
                <c:pt idx="5">
                  <c:v>238</c:v>
                </c:pt>
                <c:pt idx="6">
                  <c:v>209</c:v>
                </c:pt>
                <c:pt idx="7">
                  <c:v>253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711968"/>
        <c:axId val="1701088"/>
        <c:axId val="0"/>
      </c:bar3DChart>
      <c:catAx>
        <c:axId val="1711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1088"/>
        <c:crosses val="autoZero"/>
        <c:auto val="1"/>
        <c:lblAlgn val="ctr"/>
        <c:lblOffset val="100"/>
        <c:noMultiLvlLbl val="0"/>
      </c:catAx>
      <c:valAx>
        <c:axId val="1701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1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33044910758506"/>
          <c:y val="0.89731978560424497"/>
          <c:w val="0.26548348963947621"/>
          <c:h val="6.1338689661074974E-2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txPr>
    <a:bodyPr/>
    <a:lstStyle/>
    <a:p>
      <a:pPr>
        <a:defRPr sz="11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Purpose of </a:t>
            </a:r>
            <a:r>
              <a:rPr lang="en-US" sz="1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Trips at Sonatala</a:t>
            </a:r>
            <a:endParaRPr lang="en-US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rAngAx val="1"/>
    </c:view3D>
    <c:floor>
      <c:thickness val="0"/>
      <c:spPr>
        <a:solidFill>
          <a:schemeClr val="accent6">
            <a:tint val="20000"/>
          </a:schemeClr>
        </a:solidFill>
        <a:ln w="6350" cap="flat" cmpd="sng" algn="ctr">
          <a:solidFill>
            <a:schemeClr val="dk1">
              <a:tint val="75000"/>
            </a:schemeClr>
          </a:solidFill>
          <a:prstDash val="solid"/>
          <a:round/>
        </a:ln>
        <a:effectLst/>
        <a:sp3d contourW="6350">
          <a:contourClr>
            <a:schemeClr val="dk1">
              <a:tint val="75000"/>
            </a:schemeClr>
          </a:contourClr>
        </a:sp3d>
      </c:spPr>
    </c:floor>
    <c:sideWall>
      <c:thickness val="0"/>
      <c:spPr>
        <a:solidFill>
          <a:schemeClr val="accent6">
            <a:tint val="2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6">
            <a:tint val="2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268758939828137"/>
          <c:y val="0.11696540826752662"/>
          <c:w val="0.82147283468186505"/>
          <c:h val="0.615941659713398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Bus_passenger_Purpose!$D$4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6"/>
            </a:solidFill>
            <a:ln w="6350" cap="flat" cmpd="sng" algn="ctr">
              <a:solidFill>
                <a:schemeClr val="accent6">
                  <a:shade val="50000"/>
                </a:schemeClr>
              </a:solidFill>
              <a:prstDash val="solid"/>
              <a:round/>
            </a:ln>
            <a:effectLst/>
            <a:sp3d contourW="6350">
              <a:contourClr>
                <a:schemeClr val="accent6">
                  <a:shade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Bus_passenger_Purpose!$C$5:$C$10</c:f>
              <c:strCache>
                <c:ptCount val="6"/>
                <c:pt idx="0">
                  <c:v>Work/Commute</c:v>
                </c:pt>
                <c:pt idx="1">
                  <c:v>Buisness Related</c:v>
                </c:pt>
                <c:pt idx="2">
                  <c:v>Shopping</c:v>
                </c:pt>
                <c:pt idx="3">
                  <c:v>Education</c:v>
                </c:pt>
                <c:pt idx="4">
                  <c:v>Social</c:v>
                </c:pt>
                <c:pt idx="5">
                  <c:v>Recreation</c:v>
                </c:pt>
              </c:strCache>
            </c:strRef>
          </c:cat>
          <c:val>
            <c:numRef>
              <c:f>Bus_passenger_Purpose!$D$5:$D$10</c:f>
              <c:numCache>
                <c:formatCode>General</c:formatCode>
                <c:ptCount val="6"/>
                <c:pt idx="0">
                  <c:v>25</c:v>
                </c:pt>
                <c:pt idx="1">
                  <c:v>35</c:v>
                </c:pt>
                <c:pt idx="2">
                  <c:v>10</c:v>
                </c:pt>
                <c:pt idx="3">
                  <c:v>5</c:v>
                </c:pt>
                <c:pt idx="4">
                  <c:v>20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04896"/>
        <c:axId val="1702720"/>
        <c:axId val="0"/>
      </c:bar3DChart>
      <c:catAx>
        <c:axId val="1704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dk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702720"/>
        <c:crosses val="autoZero"/>
        <c:auto val="1"/>
        <c:lblAlgn val="ctr"/>
        <c:lblOffset val="100"/>
        <c:noMultiLvlLbl val="0"/>
      </c:catAx>
      <c:valAx>
        <c:axId val="170272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883577750620305"/>
          <c:y val="0.89430152855946365"/>
          <c:w val="0.20116422249379698"/>
          <c:h val="8.9262533498202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 w="6350" cap="flat" cmpd="sng" algn="ctr">
      <a:solidFill>
        <a:schemeClr val="tx1"/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Purpose of </a:t>
            </a:r>
            <a:r>
              <a:rPr lang="en-US" sz="1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Trips at Sariakandi</a:t>
            </a:r>
            <a:endParaRPr lang="en-US" sz="12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603335975852022"/>
          <c:y val="4.2003960058386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705882020641773"/>
          <c:y val="0.15634807355066127"/>
          <c:w val="0.7282312323112875"/>
          <c:h val="0.534534751937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'Pedestrian Survey'!$E$4</c:f>
              <c:strCache>
                <c:ptCount val="1"/>
                <c:pt idx="0">
                  <c:v>Percentage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'Pedestrian Survey'!$C$5:$C$10</c:f>
              <c:strCache>
                <c:ptCount val="6"/>
                <c:pt idx="0">
                  <c:v>Work/Commute</c:v>
                </c:pt>
                <c:pt idx="1">
                  <c:v>Business</c:v>
                </c:pt>
                <c:pt idx="2">
                  <c:v>Shopping</c:v>
                </c:pt>
                <c:pt idx="3">
                  <c:v>Education</c:v>
                </c:pt>
                <c:pt idx="4">
                  <c:v>Social</c:v>
                </c:pt>
                <c:pt idx="5">
                  <c:v>Recreation</c:v>
                </c:pt>
              </c:strCache>
            </c:strRef>
          </c:cat>
          <c:val>
            <c:numRef>
              <c:f>'Pedestrian Survey'!$E$5:$E$10</c:f>
              <c:numCache>
                <c:formatCode>0.00</c:formatCode>
                <c:ptCount val="6"/>
                <c:pt idx="0">
                  <c:v>30</c:v>
                </c:pt>
                <c:pt idx="1">
                  <c:v>35</c:v>
                </c:pt>
                <c:pt idx="2">
                  <c:v>5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0336208"/>
        <c:axId val="1090960"/>
      </c:barChart>
      <c:catAx>
        <c:axId val="188033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0960"/>
        <c:crosses val="autoZero"/>
        <c:auto val="1"/>
        <c:lblAlgn val="ctr"/>
        <c:lblOffset val="100"/>
        <c:noMultiLvlLbl val="0"/>
      </c:catAx>
      <c:valAx>
        <c:axId val="109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33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7817907238179"/>
          <c:y val="0.89355285149193064"/>
          <c:w val="0.23428234904219686"/>
          <c:h val="8.33093240706578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Purpose of </a:t>
            </a:r>
            <a:r>
              <a:rPr lang="en-US" sz="12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Trips at Saghata</a:t>
            </a:r>
            <a:endParaRPr lang="en-US" sz="12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5621081953081"/>
          <c:y val="0.15601324819986123"/>
          <c:w val="0.8160048896757548"/>
          <c:h val="0.535531563484135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'Pedestrian Survey'!$E$4</c:f>
              <c:strCache>
                <c:ptCount val="1"/>
                <c:pt idx="0">
                  <c:v>Percentage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'Pedestrian Survey'!$C$5:$C$10</c:f>
              <c:strCache>
                <c:ptCount val="6"/>
                <c:pt idx="0">
                  <c:v>Work/Commute</c:v>
                </c:pt>
                <c:pt idx="1">
                  <c:v>Business</c:v>
                </c:pt>
                <c:pt idx="2">
                  <c:v>Shopping</c:v>
                </c:pt>
                <c:pt idx="3">
                  <c:v>Education</c:v>
                </c:pt>
                <c:pt idx="4">
                  <c:v>Social</c:v>
                </c:pt>
                <c:pt idx="5">
                  <c:v>Recreation</c:v>
                </c:pt>
              </c:strCache>
            </c:strRef>
          </c:cat>
          <c:val>
            <c:numRef>
              <c:f>'Pedestrian Survey'!$E$5:$E$10</c:f>
              <c:numCache>
                <c:formatCode>0.00</c:formatCode>
                <c:ptCount val="6"/>
                <c:pt idx="0">
                  <c:v>30</c:v>
                </c:pt>
                <c:pt idx="1">
                  <c:v>35</c:v>
                </c:pt>
                <c:pt idx="2">
                  <c:v>5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86608"/>
        <c:axId val="1087696"/>
      </c:barChart>
      <c:catAx>
        <c:axId val="108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7696"/>
        <c:crosses val="autoZero"/>
        <c:auto val="1"/>
        <c:lblAlgn val="ctr"/>
        <c:lblOffset val="100"/>
        <c:noMultiLvlLbl val="0"/>
      </c:catAx>
      <c:valAx>
        <c:axId val="108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17399065027358"/>
          <c:y val="0.89736715496668151"/>
          <c:w val="0.23291058791705338"/>
          <c:h val="8.3130913982043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Garamond" panose="02020404030301010803" pitchFamily="18" charset="0"/>
                <a:cs typeface="Times New Roman" panose="02020603050405020304" pitchFamily="18" charset="0"/>
              </a:defRPr>
            </a:pPr>
            <a:r>
              <a:rPr lang="en-US" sz="1100" b="1" i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Educational level of </a:t>
            </a:r>
            <a:r>
              <a:rPr lang="en-US" sz="1100" b="1" i="0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Respondents at Sariakandi</a:t>
            </a:r>
            <a:endParaRPr lang="en-US" sz="1100" b="1" i="0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Sheet2!$E$18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Sheet2!$D$19:$D$25</c:f>
              <c:strCache>
                <c:ptCount val="7"/>
                <c:pt idx="0">
                  <c:v>No Institutional Education</c:v>
                </c:pt>
                <c:pt idx="1">
                  <c:v>PSC</c:v>
                </c:pt>
                <c:pt idx="2">
                  <c:v>JSC</c:v>
                </c:pt>
                <c:pt idx="3">
                  <c:v>SSC</c:v>
                </c:pt>
                <c:pt idx="4">
                  <c:v>HSC</c:v>
                </c:pt>
                <c:pt idx="5">
                  <c:v>Bachelor/ Horours</c:v>
                </c:pt>
                <c:pt idx="6">
                  <c:v>Post Graduate</c:v>
                </c:pt>
              </c:strCache>
            </c:strRef>
          </c:cat>
          <c:val>
            <c:numRef>
              <c:f>Sheet2!$E$19:$E$25</c:f>
              <c:numCache>
                <c:formatCode>General</c:formatCode>
                <c:ptCount val="7"/>
                <c:pt idx="0">
                  <c:v>61</c:v>
                </c:pt>
                <c:pt idx="1">
                  <c:v>24</c:v>
                </c:pt>
                <c:pt idx="2">
                  <c:v>16</c:v>
                </c:pt>
                <c:pt idx="3">
                  <c:v>14</c:v>
                </c:pt>
                <c:pt idx="4">
                  <c:v>16</c:v>
                </c:pt>
                <c:pt idx="5">
                  <c:v>8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Sheet2!$F$18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Sheet2!$D$19:$D$25</c:f>
              <c:strCache>
                <c:ptCount val="7"/>
                <c:pt idx="0">
                  <c:v>No Institutional Education</c:v>
                </c:pt>
                <c:pt idx="1">
                  <c:v>PSC</c:v>
                </c:pt>
                <c:pt idx="2">
                  <c:v>JSC</c:v>
                </c:pt>
                <c:pt idx="3">
                  <c:v>SSC</c:v>
                </c:pt>
                <c:pt idx="4">
                  <c:v>HSC</c:v>
                </c:pt>
                <c:pt idx="5">
                  <c:v>Bachelor/ Horours</c:v>
                </c:pt>
                <c:pt idx="6">
                  <c:v>Post Graduate</c:v>
                </c:pt>
              </c:strCache>
            </c:strRef>
          </c:cat>
          <c:val>
            <c:numRef>
              <c:f>Sheet2!$F$19:$F$25</c:f>
              <c:numCache>
                <c:formatCode>General</c:formatCode>
                <c:ptCount val="7"/>
                <c:pt idx="0">
                  <c:v>569</c:v>
                </c:pt>
                <c:pt idx="1">
                  <c:v>184</c:v>
                </c:pt>
                <c:pt idx="2">
                  <c:v>84</c:v>
                </c:pt>
                <c:pt idx="3">
                  <c:v>70</c:v>
                </c:pt>
                <c:pt idx="4">
                  <c:v>37</c:v>
                </c:pt>
                <c:pt idx="5">
                  <c:v>25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8176384"/>
        <c:axId val="2078177472"/>
      </c:barChart>
      <c:catAx>
        <c:axId val="2078176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77472"/>
        <c:crosses val="autoZero"/>
        <c:auto val="1"/>
        <c:lblAlgn val="ctr"/>
        <c:lblOffset val="100"/>
        <c:noMultiLvlLbl val="0"/>
      </c:catAx>
      <c:valAx>
        <c:axId val="20781774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7817638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Garamond" panose="02020404030301010803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Garamond" panose="02020404030301010803" pitchFamily="18" charset="0"/>
              </a:defRPr>
            </a:pPr>
            <a:r>
              <a:rPr lang="en-US" sz="1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Occupation of Household </a:t>
            </a:r>
            <a:r>
              <a:rPr lang="en-US" sz="1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Heads in Saghata</a:t>
            </a:r>
            <a:endParaRPr lang="en-US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532459412102589E-2"/>
          <c:y val="8.6474908911624598E-2"/>
          <c:w val="0.8188221264008666"/>
          <c:h val="0.6447353964475370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Sheet9!$F$4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Sheet9!$E$5:$E$16</c:f>
              <c:strCache>
                <c:ptCount val="12"/>
                <c:pt idx="0">
                  <c:v>Govt. Service</c:v>
                </c:pt>
                <c:pt idx="1">
                  <c:v>Private Job</c:v>
                </c:pt>
                <c:pt idx="2">
                  <c:v>Business</c:v>
                </c:pt>
                <c:pt idx="3">
                  <c:v>Farmer</c:v>
                </c:pt>
                <c:pt idx="4">
                  <c:v>Fishing</c:v>
                </c:pt>
                <c:pt idx="5">
                  <c:v>Dairy</c:v>
                </c:pt>
                <c:pt idx="6">
                  <c:v>Broiler Firm</c:v>
                </c:pt>
                <c:pt idx="7">
                  <c:v>Skilled Labor</c:v>
                </c:pt>
                <c:pt idx="8">
                  <c:v>Unskilled/ Agri Labor</c:v>
                </c:pt>
                <c:pt idx="9">
                  <c:v>Rickshaw/Van Driver</c:v>
                </c:pt>
                <c:pt idx="10">
                  <c:v>Housewife</c:v>
                </c:pt>
                <c:pt idx="11">
                  <c:v>Woman Labor</c:v>
                </c:pt>
              </c:strCache>
            </c:strRef>
          </c:cat>
          <c:val>
            <c:numRef>
              <c:f>Sheet9!$F$5:$F$16</c:f>
              <c:numCache>
                <c:formatCode>General</c:formatCode>
                <c:ptCount val="12"/>
                <c:pt idx="0">
                  <c:v>10</c:v>
                </c:pt>
                <c:pt idx="1">
                  <c:v>19</c:v>
                </c:pt>
                <c:pt idx="2">
                  <c:v>59</c:v>
                </c:pt>
                <c:pt idx="3">
                  <c:v>70</c:v>
                </c:pt>
                <c:pt idx="4">
                  <c:v>6</c:v>
                </c:pt>
                <c:pt idx="5">
                  <c:v>0</c:v>
                </c:pt>
                <c:pt idx="6">
                  <c:v>0</c:v>
                </c:pt>
                <c:pt idx="7">
                  <c:v>9</c:v>
                </c:pt>
                <c:pt idx="8">
                  <c:v>0</c:v>
                </c:pt>
                <c:pt idx="9">
                  <c:v>11</c:v>
                </c:pt>
                <c:pt idx="10">
                  <c:v>2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Sheet9!$G$4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Sheet9!$E$5:$E$16</c:f>
              <c:strCache>
                <c:ptCount val="12"/>
                <c:pt idx="0">
                  <c:v>Govt. Service</c:v>
                </c:pt>
                <c:pt idx="1">
                  <c:v>Private Job</c:v>
                </c:pt>
                <c:pt idx="2">
                  <c:v>Business</c:v>
                </c:pt>
                <c:pt idx="3">
                  <c:v>Farmer</c:v>
                </c:pt>
                <c:pt idx="4">
                  <c:v>Fishing</c:v>
                </c:pt>
                <c:pt idx="5">
                  <c:v>Dairy</c:v>
                </c:pt>
                <c:pt idx="6">
                  <c:v>Broiler Firm</c:v>
                </c:pt>
                <c:pt idx="7">
                  <c:v>Skilled Labor</c:v>
                </c:pt>
                <c:pt idx="8">
                  <c:v>Unskilled/ Agri Labor</c:v>
                </c:pt>
                <c:pt idx="9">
                  <c:v>Rickshaw/Van Driver</c:v>
                </c:pt>
                <c:pt idx="10">
                  <c:v>Housewife</c:v>
                </c:pt>
                <c:pt idx="11">
                  <c:v>Woman Labor</c:v>
                </c:pt>
              </c:strCache>
            </c:strRef>
          </c:cat>
          <c:val>
            <c:numRef>
              <c:f>Sheet9!$G$5:$G$16</c:f>
              <c:numCache>
                <c:formatCode>General</c:formatCode>
                <c:ptCount val="12"/>
                <c:pt idx="0">
                  <c:v>44</c:v>
                </c:pt>
                <c:pt idx="1">
                  <c:v>74</c:v>
                </c:pt>
                <c:pt idx="2">
                  <c:v>211</c:v>
                </c:pt>
                <c:pt idx="3">
                  <c:v>475</c:v>
                </c:pt>
                <c:pt idx="4">
                  <c:v>8</c:v>
                </c:pt>
                <c:pt idx="5">
                  <c:v>4</c:v>
                </c:pt>
                <c:pt idx="6">
                  <c:v>1</c:v>
                </c:pt>
                <c:pt idx="7">
                  <c:v>25</c:v>
                </c:pt>
                <c:pt idx="8">
                  <c:v>26</c:v>
                </c:pt>
                <c:pt idx="9">
                  <c:v>43</c:v>
                </c:pt>
                <c:pt idx="10">
                  <c:v>12</c:v>
                </c:pt>
                <c:pt idx="11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78163328"/>
        <c:axId val="2078169312"/>
        <c:axId val="2078013600"/>
      </c:bar3DChart>
      <c:catAx>
        <c:axId val="207816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69312"/>
        <c:crosses val="autoZero"/>
        <c:auto val="1"/>
        <c:lblAlgn val="ctr"/>
        <c:lblOffset val="100"/>
        <c:noMultiLvlLbl val="0"/>
      </c:catAx>
      <c:valAx>
        <c:axId val="2078169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8163328"/>
        <c:crosses val="autoZero"/>
        <c:crossBetween val="between"/>
      </c:valAx>
      <c:serAx>
        <c:axId val="2078013600"/>
        <c:scaling>
          <c:orientation val="minMax"/>
        </c:scaling>
        <c:delete val="1"/>
        <c:axPos val="b"/>
        <c:majorTickMark val="out"/>
        <c:minorTickMark val="none"/>
        <c:tickLblPos val="nextTo"/>
        <c:crossAx val="2078169312"/>
        <c:crosses val="autoZero"/>
      </c:ser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Garamond" panose="02020404030301010803" pitchFamily="18" charset="0"/>
              </a:defRPr>
            </a:pPr>
            <a:r>
              <a:rPr lang="en-US" sz="1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Occupation of Household </a:t>
            </a:r>
            <a:r>
              <a:rPr lang="en-US" sz="1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Heads at</a:t>
            </a:r>
            <a:r>
              <a:rPr lang="en-US" sz="1400" b="1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Sonatala</a:t>
            </a:r>
            <a:endParaRPr lang="en-US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532459412102589E-2"/>
          <c:y val="1.6742166488448205E-2"/>
          <c:w val="0.82882938243830628"/>
          <c:h val="0.742065822019166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Sheet9!$F$4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Sheet9!$E$5:$E$14</c:f>
              <c:strCache>
                <c:ptCount val="10"/>
                <c:pt idx="0">
                  <c:v>Govt. Service</c:v>
                </c:pt>
                <c:pt idx="1">
                  <c:v>Private Job</c:v>
                </c:pt>
                <c:pt idx="2">
                  <c:v>Business</c:v>
                </c:pt>
                <c:pt idx="3">
                  <c:v>Farmer</c:v>
                </c:pt>
                <c:pt idx="4">
                  <c:v>Fishing</c:v>
                </c:pt>
                <c:pt idx="5">
                  <c:v>Skilled Labor</c:v>
                </c:pt>
                <c:pt idx="6">
                  <c:v>Unskilled/ Agri Labor</c:v>
                </c:pt>
                <c:pt idx="7">
                  <c:v>Rickshaw/Van Driver</c:v>
                </c:pt>
                <c:pt idx="8">
                  <c:v>Housewife</c:v>
                </c:pt>
                <c:pt idx="9">
                  <c:v>Woman Labor</c:v>
                </c:pt>
              </c:strCache>
            </c:strRef>
          </c:cat>
          <c:val>
            <c:numRef>
              <c:f>Sheet9!$F$5:$F$14</c:f>
              <c:numCache>
                <c:formatCode>General</c:formatCode>
                <c:ptCount val="10"/>
                <c:pt idx="0">
                  <c:v>17</c:v>
                </c:pt>
                <c:pt idx="1">
                  <c:v>13</c:v>
                </c:pt>
                <c:pt idx="2">
                  <c:v>51</c:v>
                </c:pt>
                <c:pt idx="3">
                  <c:v>41</c:v>
                </c:pt>
                <c:pt idx="4">
                  <c:v>0</c:v>
                </c:pt>
                <c:pt idx="5">
                  <c:v>7</c:v>
                </c:pt>
                <c:pt idx="6">
                  <c:v>6</c:v>
                </c:pt>
                <c:pt idx="7">
                  <c:v>8</c:v>
                </c:pt>
                <c:pt idx="8">
                  <c:v>4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Sheet9!$G$4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Sheet9!$E$5:$E$14</c:f>
              <c:strCache>
                <c:ptCount val="10"/>
                <c:pt idx="0">
                  <c:v>Govt. Service</c:v>
                </c:pt>
                <c:pt idx="1">
                  <c:v>Private Job</c:v>
                </c:pt>
                <c:pt idx="2">
                  <c:v>Business</c:v>
                </c:pt>
                <c:pt idx="3">
                  <c:v>Farmer</c:v>
                </c:pt>
                <c:pt idx="4">
                  <c:v>Fishing</c:v>
                </c:pt>
                <c:pt idx="5">
                  <c:v>Skilled Labor</c:v>
                </c:pt>
                <c:pt idx="6">
                  <c:v>Unskilled/ Agri Labor</c:v>
                </c:pt>
                <c:pt idx="7">
                  <c:v>Rickshaw/Van Driver</c:v>
                </c:pt>
                <c:pt idx="8">
                  <c:v>Housewife</c:v>
                </c:pt>
                <c:pt idx="9">
                  <c:v>Woman Labor</c:v>
                </c:pt>
              </c:strCache>
            </c:strRef>
          </c:cat>
          <c:val>
            <c:numRef>
              <c:f>Sheet9!$G$5:$G$14</c:f>
              <c:numCache>
                <c:formatCode>General</c:formatCode>
                <c:ptCount val="10"/>
                <c:pt idx="0">
                  <c:v>47</c:v>
                </c:pt>
                <c:pt idx="1">
                  <c:v>66</c:v>
                </c:pt>
                <c:pt idx="2">
                  <c:v>272</c:v>
                </c:pt>
                <c:pt idx="3">
                  <c:v>440</c:v>
                </c:pt>
                <c:pt idx="4">
                  <c:v>8</c:v>
                </c:pt>
                <c:pt idx="5">
                  <c:v>28</c:v>
                </c:pt>
                <c:pt idx="6">
                  <c:v>24</c:v>
                </c:pt>
                <c:pt idx="7">
                  <c:v>51</c:v>
                </c:pt>
                <c:pt idx="8">
                  <c:v>22</c:v>
                </c:pt>
                <c:pt idx="9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78163872"/>
        <c:axId val="2078167680"/>
        <c:axId val="2079098064"/>
      </c:bar3DChart>
      <c:catAx>
        <c:axId val="2078163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>
                <a:latin typeface="Garamond" panose="02020404030301010803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67680"/>
        <c:crosses val="autoZero"/>
        <c:auto val="1"/>
        <c:lblAlgn val="ctr"/>
        <c:lblOffset val="100"/>
        <c:noMultiLvlLbl val="0"/>
      </c:catAx>
      <c:valAx>
        <c:axId val="2078167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8163872"/>
        <c:crosses val="autoZero"/>
        <c:crossBetween val="between"/>
      </c:valAx>
      <c:serAx>
        <c:axId val="2079098064"/>
        <c:scaling>
          <c:orientation val="minMax"/>
        </c:scaling>
        <c:delete val="1"/>
        <c:axPos val="b"/>
        <c:majorTickMark val="out"/>
        <c:minorTickMark val="none"/>
        <c:tickLblPos val="nextTo"/>
        <c:crossAx val="2078167680"/>
        <c:crosses val="autoZero"/>
      </c:ser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Garamond" panose="02020404030301010803" pitchFamily="18" charset="0"/>
              </a:defRPr>
            </a:pPr>
            <a:r>
              <a:rPr lang="en-US" sz="1400" b="1" i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Occupation of Household </a:t>
            </a:r>
            <a:r>
              <a:rPr lang="en-US" sz="1400" b="1" i="0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Heads at Sariakandi</a:t>
            </a:r>
            <a:endParaRPr lang="en-US" sz="1400" b="1" i="0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78751325542635"/>
          <c:y val="1.8713801870938129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900653172101963E-2"/>
          <c:y val="6.8560339849502897E-2"/>
          <c:w val="0.8196223694978354"/>
          <c:h val="0.6691920486683381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Sheet9!$C$2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Sheet9!$B$3:$B$16</c:f>
              <c:strCache>
                <c:ptCount val="14"/>
                <c:pt idx="0">
                  <c:v>Govt. Service</c:v>
                </c:pt>
                <c:pt idx="1">
                  <c:v>Private Job</c:v>
                </c:pt>
                <c:pt idx="2">
                  <c:v>Business</c:v>
                </c:pt>
                <c:pt idx="3">
                  <c:v>Farmer</c:v>
                </c:pt>
                <c:pt idx="4">
                  <c:v>Fishing</c:v>
                </c:pt>
                <c:pt idx="5">
                  <c:v>Dairy</c:v>
                </c:pt>
                <c:pt idx="6">
                  <c:v>Broiler Firm</c:v>
                </c:pt>
                <c:pt idx="7">
                  <c:v>Skilled Labor</c:v>
                </c:pt>
                <c:pt idx="8">
                  <c:v>Unskilled/ Agri Labor</c:v>
                </c:pt>
                <c:pt idx="9">
                  <c:v>Rickshaw/Van Driver</c:v>
                </c:pt>
                <c:pt idx="10">
                  <c:v>Housewife</c:v>
                </c:pt>
                <c:pt idx="11">
                  <c:v>Woman Labor</c:v>
                </c:pt>
                <c:pt idx="12">
                  <c:v>Student/Dependent</c:v>
                </c:pt>
                <c:pt idx="13">
                  <c:v>Total</c:v>
                </c:pt>
              </c:strCache>
            </c:strRef>
          </c:cat>
          <c:val>
            <c:numRef>
              <c:f>Sheet9!$C$3:$C$16</c:f>
              <c:numCache>
                <c:formatCode>General</c:formatCode>
                <c:ptCount val="14"/>
                <c:pt idx="0">
                  <c:v>8</c:v>
                </c:pt>
                <c:pt idx="1">
                  <c:v>7</c:v>
                </c:pt>
                <c:pt idx="2">
                  <c:v>50</c:v>
                </c:pt>
                <c:pt idx="3">
                  <c:v>38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8</c:v>
                </c:pt>
                <c:pt idx="8">
                  <c:v>12</c:v>
                </c:pt>
                <c:pt idx="9">
                  <c:v>13</c:v>
                </c:pt>
                <c:pt idx="10">
                  <c:v>3</c:v>
                </c:pt>
                <c:pt idx="11">
                  <c:v>0</c:v>
                </c:pt>
                <c:pt idx="12">
                  <c:v>0</c:v>
                </c:pt>
                <c:pt idx="13">
                  <c:v>141</c:v>
                </c:pt>
              </c:numCache>
            </c:numRef>
          </c:val>
        </c:ser>
        <c:ser>
          <c:idx val="1"/>
          <c:order val="1"/>
          <c:tx>
            <c:strRef>
              <c:f>Sheet9!$D$2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Sheet9!$B$3:$B$16</c:f>
              <c:strCache>
                <c:ptCount val="14"/>
                <c:pt idx="0">
                  <c:v>Govt. Service</c:v>
                </c:pt>
                <c:pt idx="1">
                  <c:v>Private Job</c:v>
                </c:pt>
                <c:pt idx="2">
                  <c:v>Business</c:v>
                </c:pt>
                <c:pt idx="3">
                  <c:v>Farmer</c:v>
                </c:pt>
                <c:pt idx="4">
                  <c:v>Fishing</c:v>
                </c:pt>
                <c:pt idx="5">
                  <c:v>Dairy</c:v>
                </c:pt>
                <c:pt idx="6">
                  <c:v>Broiler Firm</c:v>
                </c:pt>
                <c:pt idx="7">
                  <c:v>Skilled Labor</c:v>
                </c:pt>
                <c:pt idx="8">
                  <c:v>Unskilled/ Agri Labor</c:v>
                </c:pt>
                <c:pt idx="9">
                  <c:v>Rickshaw/Van Driver</c:v>
                </c:pt>
                <c:pt idx="10">
                  <c:v>Housewife</c:v>
                </c:pt>
                <c:pt idx="11">
                  <c:v>Woman Labor</c:v>
                </c:pt>
                <c:pt idx="12">
                  <c:v>Student/Dependent</c:v>
                </c:pt>
                <c:pt idx="13">
                  <c:v>Total</c:v>
                </c:pt>
              </c:strCache>
            </c:strRef>
          </c:cat>
          <c:val>
            <c:numRef>
              <c:f>Sheet9!$D$3:$D$16</c:f>
              <c:numCache>
                <c:formatCode>General</c:formatCode>
                <c:ptCount val="14"/>
                <c:pt idx="0">
                  <c:v>26</c:v>
                </c:pt>
                <c:pt idx="1">
                  <c:v>38</c:v>
                </c:pt>
                <c:pt idx="2">
                  <c:v>303</c:v>
                </c:pt>
                <c:pt idx="3">
                  <c:v>525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15</c:v>
                </c:pt>
                <c:pt idx="8">
                  <c:v>8</c:v>
                </c:pt>
                <c:pt idx="9">
                  <c:v>27</c:v>
                </c:pt>
                <c:pt idx="10">
                  <c:v>17</c:v>
                </c:pt>
                <c:pt idx="11">
                  <c:v>3</c:v>
                </c:pt>
                <c:pt idx="12">
                  <c:v>2</c:v>
                </c:pt>
                <c:pt idx="13">
                  <c:v>972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78165504"/>
        <c:axId val="2078167136"/>
        <c:axId val="2079589136"/>
      </c:bar3DChart>
      <c:catAx>
        <c:axId val="2078165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67136"/>
        <c:crosses val="autoZero"/>
        <c:auto val="1"/>
        <c:lblAlgn val="ctr"/>
        <c:lblOffset val="100"/>
        <c:noMultiLvlLbl val="0"/>
      </c:catAx>
      <c:valAx>
        <c:axId val="2078167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78165504"/>
        <c:crosses val="autoZero"/>
        <c:crossBetween val="between"/>
      </c:valAx>
      <c:serAx>
        <c:axId val="2079589136"/>
        <c:scaling>
          <c:orientation val="minMax"/>
        </c:scaling>
        <c:delete val="1"/>
        <c:axPos val="b"/>
        <c:majorTickMark val="out"/>
        <c:minorTickMark val="none"/>
        <c:tickLblPos val="nextTo"/>
        <c:crossAx val="2078167136"/>
        <c:crosses val="autoZero"/>
      </c:ser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solidFill>
        <a:schemeClr val="tx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Garamond" panose="02020404030301010803" pitchFamily="18" charset="0"/>
              </a:defRPr>
            </a:pPr>
            <a:r>
              <a:rPr lang="en-US" sz="1200" b="1" i="0" u="none" strike="noStrike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Solid Waste Management </a:t>
            </a:r>
            <a:r>
              <a:rPr lang="en-US" sz="1200" b="1" i="0" u="none" strike="noStrike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System in Sonatala</a:t>
            </a:r>
            <a:endParaRPr lang="en-US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168867406115122E-2"/>
          <c:y val="0.13632926168665502"/>
          <c:w val="0.839035919121221"/>
          <c:h val="0.7671314366506478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Sheet21!$F$9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Sheet21!$G$8:$H$8</c:f>
              <c:strCache>
                <c:ptCount val="2"/>
                <c:pt idx="0">
                  <c:v>Paurashava Management</c:v>
                </c:pt>
                <c:pt idx="1">
                  <c:v>Own Management</c:v>
                </c:pt>
              </c:strCache>
            </c:strRef>
          </c:cat>
          <c:val>
            <c:numRef>
              <c:f>Sheet21!$G$9:$H$9</c:f>
              <c:numCache>
                <c:formatCode>General</c:formatCode>
                <c:ptCount val="2"/>
                <c:pt idx="0">
                  <c:v>34</c:v>
                </c:pt>
                <c:pt idx="1">
                  <c:v>113</c:v>
                </c:pt>
              </c:numCache>
            </c:numRef>
          </c:val>
        </c:ser>
        <c:ser>
          <c:idx val="1"/>
          <c:order val="1"/>
          <c:tx>
            <c:strRef>
              <c:f>Sheet21!$F$10</c:f>
              <c:strCache>
                <c:ptCount val="1"/>
                <c:pt idx="0">
                  <c:v> 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Sheet21!$G$8:$H$8</c:f>
              <c:strCache>
                <c:ptCount val="2"/>
                <c:pt idx="0">
                  <c:v>Paurashava Management</c:v>
                </c:pt>
                <c:pt idx="1">
                  <c:v>Own Management</c:v>
                </c:pt>
              </c:strCache>
            </c:strRef>
          </c:cat>
          <c:val>
            <c:numRef>
              <c:f>Sheet21!$G$10:$H$10</c:f>
              <c:numCache>
                <c:formatCode>General</c:formatCode>
                <c:ptCount val="2"/>
                <c:pt idx="0">
                  <c:v>87</c:v>
                </c:pt>
                <c:pt idx="1">
                  <c:v>877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78169856"/>
        <c:axId val="2078172576"/>
        <c:axId val="2079595712"/>
      </c:bar3DChart>
      <c:catAx>
        <c:axId val="207816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8172576"/>
        <c:crosses val="autoZero"/>
        <c:auto val="1"/>
        <c:lblAlgn val="ctr"/>
        <c:lblOffset val="100"/>
        <c:noMultiLvlLbl val="0"/>
      </c:catAx>
      <c:valAx>
        <c:axId val="2078172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8169856"/>
        <c:crosses val="autoZero"/>
        <c:crossBetween val="between"/>
      </c:valAx>
      <c:serAx>
        <c:axId val="2079595712"/>
        <c:scaling>
          <c:orientation val="minMax"/>
        </c:scaling>
        <c:delete val="1"/>
        <c:axPos val="b"/>
        <c:majorTickMark val="out"/>
        <c:minorTickMark val="none"/>
        <c:tickLblPos val="nextTo"/>
        <c:crossAx val="2078172576"/>
        <c:crosses val="autoZero"/>
      </c:ser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Garamond" panose="02020404030301010803" pitchFamily="18" charset="0"/>
              </a:defRPr>
            </a:pPr>
            <a:r>
              <a:rPr lang="en-US" sz="1200" b="1" i="0" baseline="0" dirty="0">
                <a:latin typeface="Garamond" panose="02020404030301010803" pitchFamily="18" charset="0"/>
              </a:rPr>
              <a:t>Solid Waste Management </a:t>
            </a:r>
            <a:r>
              <a:rPr lang="en-US" sz="1200" b="1" i="0" baseline="0" dirty="0" smtClean="0">
                <a:latin typeface="Garamond" panose="02020404030301010803" pitchFamily="18" charset="0"/>
              </a:rPr>
              <a:t>System in Sariakandi</a:t>
            </a:r>
            <a:endParaRPr lang="en-US" sz="1200" b="1" i="0" baseline="0" dirty="0">
              <a:latin typeface="Garamond" panose="02020404030301010803" pitchFamily="18" charset="0"/>
            </a:endParaRP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Sheet21!$C$9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Sheet21!$D$8:$E$8</c:f>
              <c:strCache>
                <c:ptCount val="2"/>
                <c:pt idx="0">
                  <c:v>Paurashava Management</c:v>
                </c:pt>
                <c:pt idx="1">
                  <c:v>Own Management</c:v>
                </c:pt>
              </c:strCache>
            </c:strRef>
          </c:cat>
          <c:val>
            <c:numRef>
              <c:f>Sheet21!$D$9:$E$9</c:f>
              <c:numCache>
                <c:formatCode>General</c:formatCode>
                <c:ptCount val="2"/>
                <c:pt idx="0">
                  <c:v>34</c:v>
                </c:pt>
                <c:pt idx="1">
                  <c:v>107</c:v>
                </c:pt>
              </c:numCache>
            </c:numRef>
          </c:val>
        </c:ser>
        <c:ser>
          <c:idx val="1"/>
          <c:order val="1"/>
          <c:tx>
            <c:strRef>
              <c:f>Sheet21!$C$10</c:f>
              <c:strCache>
                <c:ptCount val="1"/>
                <c:pt idx="0">
                  <c:v> 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Sheet21!$D$8:$E$8</c:f>
              <c:strCache>
                <c:ptCount val="2"/>
                <c:pt idx="0">
                  <c:v>Paurashava Management</c:v>
                </c:pt>
                <c:pt idx="1">
                  <c:v>Own Management</c:v>
                </c:pt>
              </c:strCache>
            </c:strRef>
          </c:cat>
          <c:val>
            <c:numRef>
              <c:f>Sheet21!$D$10:$E$10</c:f>
              <c:numCache>
                <c:formatCode>General</c:formatCode>
                <c:ptCount val="2"/>
                <c:pt idx="0">
                  <c:v>117</c:v>
                </c:pt>
                <c:pt idx="1">
                  <c:v>855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2960"/>
        <c:axId val="195344"/>
        <c:axId val="259712"/>
      </c:bar3DChart>
      <c:catAx>
        <c:axId val="202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5344"/>
        <c:crosses val="autoZero"/>
        <c:auto val="1"/>
        <c:lblAlgn val="ctr"/>
        <c:lblOffset val="100"/>
        <c:noMultiLvlLbl val="0"/>
      </c:catAx>
      <c:valAx>
        <c:axId val="195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2960"/>
        <c:crosses val="autoZero"/>
        <c:crossBetween val="between"/>
      </c:valAx>
      <c:serAx>
        <c:axId val="259712"/>
        <c:scaling>
          <c:orientation val="minMax"/>
        </c:scaling>
        <c:delete val="1"/>
        <c:axPos val="b"/>
        <c:majorTickMark val="out"/>
        <c:minorTickMark val="none"/>
        <c:tickLblPos val="nextTo"/>
        <c:crossAx val="195344"/>
        <c:crosses val="autoZero"/>
      </c:serAx>
    </c:plotArea>
    <c:legend>
      <c:legendPos val="r"/>
      <c:overlay val="0"/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Garamond" panose="02020404030301010803" pitchFamily="18" charset="0"/>
              </a:defRPr>
            </a:pPr>
            <a:r>
              <a:rPr lang="en-US" sz="1200" b="1" i="0" u="none" strike="noStrike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Solid Waste Management </a:t>
            </a:r>
            <a:r>
              <a:rPr lang="en-US" sz="1200" b="1" i="0" u="none" strike="noStrike" baseline="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System in Saghata</a:t>
            </a:r>
            <a:endParaRPr lang="en-US" sz="1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9311835757521406"/>
          <c:y val="2.5635004632467373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983950880020201E-2"/>
          <c:y val="0.13326501817663125"/>
          <c:w val="0.81461023622047923"/>
          <c:h val="0.676267251331001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Sheet21!$F$9</c:f>
              <c:strCache>
                <c:ptCount val="1"/>
                <c:pt idx="0">
                  <c:v>Urban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Sheet21!$G$8:$H$8</c:f>
              <c:strCache>
                <c:ptCount val="2"/>
                <c:pt idx="0">
                  <c:v>Paurashava Management</c:v>
                </c:pt>
                <c:pt idx="1">
                  <c:v>Own Management</c:v>
                </c:pt>
              </c:strCache>
            </c:strRef>
          </c:cat>
          <c:val>
            <c:numRef>
              <c:f>Sheet21!$G$9:$H$9</c:f>
              <c:numCache>
                <c:formatCode>General</c:formatCode>
                <c:ptCount val="2"/>
                <c:pt idx="0">
                  <c:v>6</c:v>
                </c:pt>
                <c:pt idx="1">
                  <c:v>180</c:v>
                </c:pt>
              </c:numCache>
            </c:numRef>
          </c:val>
        </c:ser>
        <c:ser>
          <c:idx val="1"/>
          <c:order val="1"/>
          <c:tx>
            <c:strRef>
              <c:f>Sheet21!$F$10</c:f>
              <c:strCache>
                <c:ptCount val="1"/>
                <c:pt idx="0">
                  <c:v> Rural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Sheet21!$G$8:$H$8</c:f>
              <c:strCache>
                <c:ptCount val="2"/>
                <c:pt idx="0">
                  <c:v>Paurashava Management</c:v>
                </c:pt>
                <c:pt idx="1">
                  <c:v>Own Management</c:v>
                </c:pt>
              </c:strCache>
            </c:strRef>
          </c:cat>
          <c:val>
            <c:numRef>
              <c:f>Sheet21!$G$10:$H$10</c:f>
              <c:numCache>
                <c:formatCode>General</c:formatCode>
                <c:ptCount val="2"/>
                <c:pt idx="0">
                  <c:v>30</c:v>
                </c:pt>
                <c:pt idx="1">
                  <c:v>899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0784"/>
        <c:axId val="192624"/>
        <c:axId val="257840"/>
      </c:bar3DChart>
      <c:catAx>
        <c:axId val="20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92624"/>
        <c:crosses val="autoZero"/>
        <c:auto val="1"/>
        <c:lblAlgn val="ctr"/>
        <c:lblOffset val="100"/>
        <c:noMultiLvlLbl val="0"/>
      </c:catAx>
      <c:valAx>
        <c:axId val="192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0784"/>
        <c:crosses val="autoZero"/>
        <c:crossBetween val="between"/>
      </c:valAx>
      <c:serAx>
        <c:axId val="257840"/>
        <c:scaling>
          <c:orientation val="minMax"/>
        </c:scaling>
        <c:delete val="1"/>
        <c:axPos val="b"/>
        <c:majorTickMark val="out"/>
        <c:minorTickMark val="none"/>
        <c:tickLblPos val="nextTo"/>
        <c:crossAx val="192624"/>
        <c:crosses val="autoZero"/>
      </c:ser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37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 mods="ignoreCSTransforms">
      <cs:styleClr val="0">
        <a:shade val="25000"/>
      </cs:styleClr>
    </cs:lnRef>
    <cs:fillRef idx="1" mods="ignoreCSTransforms">
      <cs:styleClr val="0">
        <a:shade val="25000"/>
      </cs:styl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 mods="ignoreCSTransforms">
      <cs:styleClr val="0">
        <a:tint val="20000"/>
      </cs:styl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 mods="ignoreCSTransforms">
      <cs:styleClr val="0">
        <a:shade val="25000"/>
      </cs:styleClr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12815-871C-4727-A744-3D4AFCC3ABCF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4BCE3-521C-45A1-AEBC-A40D1F9E1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BCE3-521C-45A1-AEBC-A40D1F9E1E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4BCE3-521C-45A1-AEBC-A40D1F9E1E5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4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78" y="96300"/>
            <a:ext cx="1105534" cy="88442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749" y="2543457"/>
            <a:ext cx="9131251" cy="2045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“Preparation of Development Plan </a:t>
            </a:r>
            <a:endParaRPr lang="en-US" altLang="ko-KR" sz="3200" b="1" dirty="0" smtClean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for </a:t>
            </a:r>
            <a:r>
              <a:rPr lang="en-US" altLang="ko-KR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Fourteen Upazilas”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Package-04 (Saghata Upazila, District: Gaibandha; Sariakandi and Sonatala Upazila, District: Bogra)</a:t>
            </a:r>
            <a:endParaRPr lang="en-US" altLang="ko-KR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029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haroni" pitchFamily="2" charset="-79"/>
              </a:rPr>
              <a:t>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749" y="5306567"/>
            <a:ext cx="867645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C0C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vert="horz" wrap="square" lIns="108382" tIns="54191" rIns="108382" bIns="5419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3823" eaLnBrk="0" fontAlgn="base" hangingPunct="0">
              <a:spcBef>
                <a:spcPct val="0"/>
              </a:spcBef>
              <a:spcAft>
                <a:spcPts val="2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rial" panose="020B0604020202020204" pitchFamily="34" charset="0"/>
                <a:cs typeface="Aharoni" pitchFamily="2" charset="-79"/>
              </a:rPr>
              <a:t>CONSULTANT: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rial" panose="020B0604020202020204" pitchFamily="34" charset="0"/>
              <a:cs typeface="Aharoni" pitchFamily="2" charset="-79"/>
            </a:endParaRPr>
          </a:p>
          <a:p>
            <a:pPr algn="ctr" defTabSz="1083823" eaLnBrk="0" fontAlgn="base" hangingPunct="0">
              <a:spcBef>
                <a:spcPct val="0"/>
              </a:spcBef>
              <a:spcAft>
                <a:spcPts val="20"/>
              </a:spcAft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rial" panose="020B0604020202020204" pitchFamily="34" charset="0"/>
                <a:cs typeface="Aharoni" pitchFamily="2" charset="-79"/>
              </a:rPr>
              <a:t>Modern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rial" panose="020B0604020202020204" pitchFamily="34" charset="0"/>
                <a:cs typeface="Aharoni" pitchFamily="2" charset="-79"/>
              </a:rPr>
              <a:t>Engineers, Planners &amp;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rial" panose="020B0604020202020204" pitchFamily="34" charset="0"/>
                <a:cs typeface="Aharoni" pitchFamily="2" charset="-79"/>
              </a:rPr>
              <a:t>Consultants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rial" panose="020B0604020202020204" pitchFamily="34" charset="0"/>
                <a:cs typeface="Aharoni" pitchFamily="2" charset="-79"/>
              </a:rPr>
              <a:t>Ltd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rial" panose="020B0604020202020204" pitchFamily="34" charset="0"/>
                <a:cs typeface="Aharoni" pitchFamily="2" charset="-79"/>
              </a:rPr>
              <a:t>.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rial" panose="020B0604020202020204" pitchFamily="34" charset="0"/>
              <a:cs typeface="Aharoni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3441" r="5660" b="23729"/>
          <a:stretch/>
        </p:blipFill>
        <p:spPr>
          <a:xfrm>
            <a:off x="8100392" y="5750827"/>
            <a:ext cx="785004" cy="48308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" y="763484"/>
            <a:ext cx="9131251" cy="16807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Government of the People’s Republic of Bangladesh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Ministry of Housing and Public Works</a:t>
            </a:r>
            <a:endParaRPr lang="en-US" altLang="ko-KR" sz="28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Urban Development Directorate (UDD)</a:t>
            </a:r>
            <a:endParaRPr lang="en-US" altLang="ko-KR" sz="28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/>
          <p:cNvSpPr txBox="1">
            <a:spLocks/>
          </p:cNvSpPr>
          <p:nvPr/>
        </p:nvSpPr>
        <p:spPr>
          <a:xfrm>
            <a:off x="1043608" y="908720"/>
            <a:ext cx="7272808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rgbClr val="990000"/>
                </a:solidFill>
                <a:latin typeface="Garamond" panose="02020404030301010803" pitchFamily="18" charset="0"/>
              </a:rPr>
              <a:t>Focus Group Discussion (FGD)</a:t>
            </a:r>
          </a:p>
        </p:txBody>
      </p:sp>
      <p:pic>
        <p:nvPicPr>
          <p:cNvPr id="4" name="Picture 3" descr="F:\Package-4\Inception reports\Inception final\Selected Photo\Saghata\FGD\UNO Office\DSCN49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9509"/>
            <a:ext cx="2811237" cy="2324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49137" y="3989787"/>
            <a:ext cx="2769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 Discussion in Saghata 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F:\Package-4\Inception reports\Inception final\Selected Photo\Sonatola\FGD\NGO\DSCN50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94" y="2628163"/>
            <a:ext cx="2921858" cy="2096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50725" y="4745624"/>
            <a:ext cx="2764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 Discussion in Sonatala</a:t>
            </a:r>
          </a:p>
        </p:txBody>
      </p:sp>
      <p:pic>
        <p:nvPicPr>
          <p:cNvPr id="8" name="Picture 7" descr="F:\Package-4\Inception reports\Inception final\Selected Photo\Sariakandi\FGD\Diff Chairman\DSCN55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09" y="3886201"/>
            <a:ext cx="2928218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077309" y="5950733"/>
            <a:ext cx="304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 Discussion in Sariakandi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015" y="210150"/>
            <a:ext cx="8694860" cy="5148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Activities Performed in Inception Stage 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1015" y="104130"/>
            <a:ext cx="8694860" cy="7705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Activities Performed in Inception Stage 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483768" y="840543"/>
            <a:ext cx="4624331" cy="4798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rgbClr val="990000"/>
                </a:solidFill>
                <a:latin typeface="Garamond" panose="02020404030301010803" pitchFamily="18" charset="0"/>
              </a:rPr>
              <a:t>Tea Stall Meeting (TSM)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F:\Package-4\Inception reports\Inception final\Selected Photo\Saghata\Tea Stall\Ghuridah\IMG_00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0" y="1419024"/>
            <a:ext cx="2971800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44515" y="3733799"/>
            <a:ext cx="2681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Ghuridaha,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Saghata Upazila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62201"/>
            <a:ext cx="2946399" cy="2209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69070" y="4572000"/>
            <a:ext cx="2409057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600" b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Digdair, Sonatala Upazila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94" y="3733799"/>
            <a:ext cx="2861232" cy="2184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18694" y="5898810"/>
            <a:ext cx="298671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600" b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Harikal</a:t>
            </a:r>
            <a:r>
              <a:rPr lang="en-US" dirty="0"/>
              <a:t> </a:t>
            </a:r>
            <a:r>
              <a:rPr lang="en-US" dirty="0" smtClean="0"/>
              <a:t>Hat</a:t>
            </a:r>
            <a:r>
              <a:rPr lang="en-US" dirty="0"/>
              <a:t>, Sariakandi Upazila</a:t>
            </a:r>
          </a:p>
        </p:txBody>
      </p:sp>
    </p:spTree>
    <p:extLst>
      <p:ext uri="{BB962C8B-B14F-4D97-AF65-F5344CB8AC3E}">
        <p14:creationId xmlns:p14="http://schemas.microsoft.com/office/powerpoint/2010/main" val="212902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1015" y="104130"/>
            <a:ext cx="8694860" cy="7705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Activities Performed in Inception Stage </a:t>
            </a: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2195736" y="846117"/>
            <a:ext cx="4536504" cy="4551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rgbClr val="990000"/>
                </a:solidFill>
                <a:latin typeface="Garamond" panose="02020404030301010803" pitchFamily="18" charset="0"/>
              </a:rPr>
              <a:t>Courtyard Meeting (CM)</a:t>
            </a:r>
          </a:p>
        </p:txBody>
      </p:sp>
      <p:pic>
        <p:nvPicPr>
          <p:cNvPr id="4" name="Picture 3" descr="F:\Package-4\Inception reports\Inception final\Selected Photo\Saghata\Courtyard\Saghata\DSCN48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" y="1453658"/>
            <a:ext cx="2973950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1339" y="3892058"/>
            <a:ext cx="2839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Courtyard Meeting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Saghata</a:t>
            </a:r>
          </a:p>
        </p:txBody>
      </p:sp>
      <p:pic>
        <p:nvPicPr>
          <p:cNvPr id="6" name="Picture 5" descr="F:\Package-4\Inception reports\Inception final\Selected Photo\Sonatola\Courtyard\Pakulla\DSCN51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92" y="2080895"/>
            <a:ext cx="2973950" cy="2491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115550" y="4572000"/>
            <a:ext cx="2885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Courtyard Meeting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Sonatala</a:t>
            </a:r>
          </a:p>
        </p:txBody>
      </p:sp>
      <p:pic>
        <p:nvPicPr>
          <p:cNvPr id="8" name="Picture 7" descr="F:\Package-4\Inception reports\Inception final\Selected Photo\Sariakandi\Courtyard\Kutubpur\DSCN57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95" y="3733800"/>
            <a:ext cx="2965053" cy="2184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092072" y="5918404"/>
            <a:ext cx="3070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Courtyard Meeting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Sariakandi</a:t>
            </a:r>
          </a:p>
        </p:txBody>
      </p:sp>
    </p:spTree>
    <p:extLst>
      <p:ext uri="{BB962C8B-B14F-4D97-AF65-F5344CB8AC3E}">
        <p14:creationId xmlns:p14="http://schemas.microsoft.com/office/powerpoint/2010/main" val="6815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174" y="220578"/>
            <a:ext cx="5257800" cy="70788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Workshop/Seminar</a:t>
            </a:r>
          </a:p>
        </p:txBody>
      </p:sp>
      <p:pic>
        <p:nvPicPr>
          <p:cNvPr id="3" name="Picture 7" descr="C:\Users\USER\Desktop\Pack-4_Selected Photos\Workshop_Pac-4\Workshop_Sriakand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3318"/>
            <a:ext cx="3016350" cy="21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601" y="2401351"/>
            <a:ext cx="3016350" cy="2175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297814"/>
            <a:ext cx="2973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Workshop at Sariakandi Upazila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9601" y="4565847"/>
            <a:ext cx="2743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Workshop at Saghata Upazila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1" y="4212610"/>
            <a:ext cx="3016350" cy="21481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819" y="6360808"/>
            <a:ext cx="2822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Workshop at Sonatala Upazila</a:t>
            </a:r>
          </a:p>
        </p:txBody>
      </p:sp>
    </p:spTree>
    <p:extLst>
      <p:ext uri="{BB962C8B-B14F-4D97-AF65-F5344CB8AC3E}">
        <p14:creationId xmlns:p14="http://schemas.microsoft.com/office/powerpoint/2010/main" val="3082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9" y="150192"/>
            <a:ext cx="8516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Participatory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Rural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Appraisal (PRA)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394" y="1124744"/>
            <a:ext cx="8208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Purpose of PRA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Garamond" panose="02020404030301010803" pitchFamily="18" charset="0"/>
              </a:rPr>
              <a:t>To involve </a:t>
            </a:r>
            <a:r>
              <a:rPr lang="en-US" sz="2400" b="1" dirty="0">
                <a:latin typeface="Garamond" panose="02020404030301010803" pitchFamily="18" charset="0"/>
              </a:rPr>
              <a:t>local people in the planning process by letting </a:t>
            </a:r>
            <a:r>
              <a:rPr lang="en-US" sz="2400" b="1" dirty="0" smtClean="0">
                <a:latin typeface="Garamond" panose="02020404030301010803" pitchFamily="18" charset="0"/>
              </a:rPr>
              <a:t>  them identify </a:t>
            </a:r>
            <a:r>
              <a:rPr lang="en-US" sz="2400" b="1" dirty="0">
                <a:latin typeface="Garamond" panose="02020404030301010803" pitchFamily="18" charset="0"/>
              </a:rPr>
              <a:t>their own problems, potentials, development needs and planning priorities for next 20 </a:t>
            </a:r>
            <a:r>
              <a:rPr lang="en-US" sz="2400" b="1" dirty="0" smtClean="0">
                <a:latin typeface="Garamond" panose="02020404030301010803" pitchFamily="18" charset="0"/>
              </a:rPr>
              <a:t>years</a:t>
            </a:r>
            <a:r>
              <a:rPr lang="en-US" sz="2400" b="1" dirty="0">
                <a:latin typeface="Garamond" panose="02020404030301010803" pitchFamily="18" charset="0"/>
              </a:rPr>
              <a:t>;</a:t>
            </a:r>
            <a:endParaRPr lang="en-US" sz="2400" b="1" dirty="0" smtClean="0">
              <a:latin typeface="Garamond" panose="020204040303010108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Garamond" panose="02020404030301010803" pitchFamily="18" charset="0"/>
              </a:rPr>
              <a:t>Supplement and facilitate matching PRA findings with     different sectoral findings, particularly spatial analysis;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Garamond" panose="02020404030301010803" pitchFamily="18" charset="0"/>
              </a:rPr>
              <a:t>To </a:t>
            </a:r>
            <a:r>
              <a:rPr lang="en-US" sz="2400" b="1" dirty="0">
                <a:latin typeface="Garamond" panose="02020404030301010803" pitchFamily="18" charset="0"/>
              </a:rPr>
              <a:t>make participants own the project and its activities </a:t>
            </a:r>
            <a:r>
              <a:rPr lang="en-US" sz="2400" b="1" dirty="0" smtClean="0">
                <a:latin typeface="Garamond" panose="02020404030301010803" pitchFamily="18" charset="0"/>
              </a:rPr>
              <a:t>      towards </a:t>
            </a:r>
            <a:r>
              <a:rPr lang="en-US" sz="2400" b="1" dirty="0">
                <a:latin typeface="Garamond" panose="02020404030301010803" pitchFamily="18" charset="0"/>
              </a:rPr>
              <a:t>realizing participatory planning </a:t>
            </a:r>
            <a:r>
              <a:rPr lang="en-US" sz="2400" b="1" dirty="0" smtClean="0">
                <a:latin typeface="Garamond" panose="02020404030301010803" pitchFamily="18" charset="0"/>
              </a:rPr>
              <a:t>approach.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497" y="4365104"/>
            <a:ext cx="8516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PRA Tools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Garamond" panose="02020404030301010803" pitchFamily="18" charset="0"/>
              </a:rPr>
              <a:t>Social/Resource Mapping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Garamond" panose="02020404030301010803" pitchFamily="18" charset="0"/>
              </a:rPr>
              <a:t>Problems and Potentials Venn Diagram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altLang="en-US" sz="2400" b="1" dirty="0">
                <a:latin typeface="Garamond" panose="02020404030301010803" pitchFamily="18" charset="0"/>
              </a:rPr>
              <a:t>Technology of Participation (ToP)/Consensus Workshop</a:t>
            </a:r>
            <a:r>
              <a:rPr lang="en-US" sz="2400" b="1" dirty="0" smtClean="0"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61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9" y="150192"/>
            <a:ext cx="8516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Participatory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Rural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Appraisal (PRA)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957454" y="1340768"/>
            <a:ext cx="7128792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 smtClean="0">
                <a:solidFill>
                  <a:srgbClr val="990000"/>
                </a:solidFill>
                <a:latin typeface="Garamond" panose="02020404030301010803" pitchFamily="18" charset="0"/>
              </a:rPr>
              <a:t>Number of Conducted PRA in Project Area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263101"/>
              </p:ext>
            </p:extLst>
          </p:nvPr>
        </p:nvGraphicFramePr>
        <p:xfrm>
          <a:off x="395537" y="2132856"/>
          <a:ext cx="8384805" cy="2664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1"/>
                <a:gridCol w="1008112"/>
                <a:gridCol w="1440160"/>
                <a:gridCol w="792088"/>
                <a:gridCol w="1008112"/>
                <a:gridCol w="720080"/>
                <a:gridCol w="1080120"/>
                <a:gridCol w="1328022"/>
              </a:tblGrid>
              <a:tr h="2564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Name of </a:t>
                      </a:r>
                      <a:endParaRPr lang="en-US" sz="140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Upazila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No. of </a:t>
                      </a:r>
                      <a:endParaRPr lang="en-US" sz="140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Unions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No. of </a:t>
                      </a:r>
                      <a:endParaRPr lang="en-US" sz="140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Municipalities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Garamond" panose="02020404030301010803" pitchFamily="18" charset="0"/>
                        </a:rPr>
                        <a:t>Number of Conducted PRA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No. of </a:t>
                      </a:r>
                      <a:endParaRPr lang="en-US" sz="140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Participants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Time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</a:tr>
              <a:tr h="512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Union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Level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Paurashava Level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5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Saghata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230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June 9 -16, 2015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</a:tr>
              <a:tr h="524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Sonatala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178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June 15-22, 2015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</a:tr>
              <a:tr h="5292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Sariakandi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236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June 23-30, 2015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</a:tr>
              <a:tr h="256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29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29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36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Garamond" panose="02020404030301010803" pitchFamily="18" charset="0"/>
                        </a:rPr>
                        <a:t>644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46" marR="3084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2" y="732289"/>
            <a:ext cx="3515882" cy="2636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1103"/>
            <a:ext cx="8516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Participatory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Rural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Appraisal (PRA)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7546" y="3369201"/>
            <a:ext cx="2496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Sariakandi Upazila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31835"/>
            <a:ext cx="3543479" cy="2657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6824" y="3379550"/>
            <a:ext cx="2265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Saghata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Upazila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8" y="3718104"/>
            <a:ext cx="3502769" cy="26270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1352" y="6345181"/>
            <a:ext cx="2311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Sonatala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Upazila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12" y="3726634"/>
            <a:ext cx="3545475" cy="26591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11531" y="6338665"/>
            <a:ext cx="2496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Sariakandi Upazila</a:t>
            </a:r>
          </a:p>
        </p:txBody>
      </p:sp>
    </p:spTree>
    <p:extLst>
      <p:ext uri="{BB962C8B-B14F-4D97-AF65-F5344CB8AC3E}">
        <p14:creationId xmlns:p14="http://schemas.microsoft.com/office/powerpoint/2010/main" val="13056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83" y="192762"/>
            <a:ext cx="8862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PRA Findings: Resource Map of Study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2" y="1272574"/>
            <a:ext cx="2940618" cy="4243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15758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Social Map of Bharatkhali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Union in </a:t>
            </a:r>
          </a:p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Saghata Upazila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15" y="1272574"/>
            <a:ext cx="2940618" cy="4243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5515758"/>
            <a:ext cx="2940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Social Map of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Karnibari Union in </a:t>
            </a:r>
          </a:p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Sariakandi Upazila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2121" y="5515757"/>
            <a:ext cx="2940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Social Map of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Madhupur Union in </a:t>
            </a:r>
          </a:p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Sonatala Upazila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830" y="1272574"/>
            <a:ext cx="2940618" cy="42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5" y="714112"/>
            <a:ext cx="3711376" cy="2505508"/>
          </a:xfrm>
          <a:prstGeom prst="rect">
            <a:avLst/>
          </a:prstGeom>
        </p:spPr>
      </p:pic>
      <p:pic>
        <p:nvPicPr>
          <p:cNvPr id="3" name="Picture 2" descr="H:\PRA_Session\Team2\New folder\Kornibari 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86" y="3777652"/>
            <a:ext cx="3576394" cy="24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156" y="714112"/>
            <a:ext cx="3580748" cy="25055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155" y="3237026"/>
            <a:ext cx="371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Major Problems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Venn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Diagram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of Bharatkhali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Union of Saghata Upazila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8156" y="3237026"/>
            <a:ext cx="371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Major Problems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Venn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Diagram of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Pakulla </a:t>
            </a:r>
          </a:p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Union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of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Sonatala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Upazila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333" y="69669"/>
            <a:ext cx="7754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3600" b="1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PRA Findings: Major Problems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7285" y="6274706"/>
            <a:ext cx="3828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Major Problems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Venn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Diagram of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Karnibari </a:t>
            </a:r>
          </a:p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Union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of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Sariakandi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Upazila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16632"/>
            <a:ext cx="7754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PRA Findings: Major Problems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94195"/>
              </p:ext>
            </p:extLst>
          </p:nvPr>
        </p:nvGraphicFramePr>
        <p:xfrm>
          <a:off x="179512" y="946080"/>
          <a:ext cx="8784976" cy="4851400"/>
        </p:xfrm>
        <a:graphic>
          <a:graphicData uri="http://schemas.openxmlformats.org/drawingml/2006/table">
            <a:tbl>
              <a:tblPr firstRow="1" bandRow="1"/>
              <a:tblGrid>
                <a:gridCol w="2952328"/>
                <a:gridCol w="2904323"/>
                <a:gridCol w="2928325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aramond" panose="02020404030301010803" pitchFamily="18" charset="0"/>
                        </a:rPr>
                        <a:t>Sonatala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aramond" panose="02020404030301010803" pitchFamily="18" charset="0"/>
                        </a:rPr>
                        <a:t>Sariakandi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Garamond" panose="02020404030301010803" pitchFamily="18" charset="0"/>
                        </a:rPr>
                        <a:t>Saghata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River bank erosion;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Problems of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drainage system/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"/>
                          <a:cs typeface=""/>
                        </a:rPr>
                        <a:t>Water logging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communication-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road, bridge and culvert repair issues;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electricity (absence of connection);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Lack of proper education and   institutional infrastructure;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Sanitation/Problem of public   toilet;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Natural calamity such as flood, drought.</a:t>
                      </a:r>
                      <a:endParaRPr lang="en-US" sz="1600" dirty="0" smtClean="0">
                        <a:latin typeface="Garamond" panose="02020404030301010803" pitchFamily="18" charset="0"/>
                      </a:endParaRPr>
                    </a:p>
                    <a:p>
                      <a:pPr marL="285750" marR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Insufficient medical facility.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River bank erosion;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Problems of drainage system/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"/>
                          <a:cs typeface=""/>
                        </a:rPr>
                        <a:t>Water logging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communication-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road, bridge &amp; culvert repair  issues;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electricity (absence of connection);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Insufficient medical facility;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Lack of  proper education and institutional infrastructure;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"/>
                          <a:cs typeface=""/>
                        </a:rPr>
                        <a:t>Sanitation/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public toilet;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Natural calamity such as flood, drought.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River bank erosion;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Problems of drainage system/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"/>
                          <a:cs typeface=""/>
                        </a:rPr>
                        <a:t>Water logging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communication-   road, bridge and culvert repair issues;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Problem of electricity (absence of connection);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Insufficient medical facility;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Lack of proper education and  institutional infrastructure;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Sanitation/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"/>
                          <a:cs typeface=""/>
                        </a:rPr>
                        <a:t>Problem of public  toilet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Natural calamity such as flood, drought, river dam, sluicegate;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Unemployment;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Lack of agricultural facilities/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"/>
                          <a:cs typeface=""/>
                        </a:rPr>
                        <a:t>storage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1600" dirty="0" smtClean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7504" y="5805264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/>
            <a:r>
              <a:rPr lang="en-US" sz="1200" dirty="0">
                <a:solidFill>
                  <a:prstClr val="black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593188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altLang="ko-K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Welcome To The Presentation </a:t>
            </a:r>
            <a:br>
              <a:rPr lang="en-US" altLang="ko-K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</a:br>
            <a:r>
              <a:rPr lang="en-US" altLang="ko-K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On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0" y="3789040"/>
            <a:ext cx="9144000" cy="445617"/>
          </a:xfrm>
          <a:prstGeom prst="roundRect">
            <a:avLst>
              <a:gd name="adj" fmla="val 50000"/>
            </a:avLst>
          </a:prstGeom>
          <a:noFill/>
          <a:ln w="25400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16 May, 2017 </a:t>
            </a:r>
            <a:endParaRPr lang="en-US" altLang="ko-KR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437112"/>
            <a:ext cx="91440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Presented by: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/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Dr.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Shamim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Mahabubul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Haque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Team Leader, Package- 04</a:t>
            </a:r>
          </a:p>
          <a:p>
            <a:pPr algn="ctr" eaLnBrk="0" hangingPunct="0">
              <a:lnSpc>
                <a:spcPct val="120000"/>
              </a:lnSpc>
              <a:buClrTx/>
              <a:buFontTx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Malgun Gothic" panose="020B0503020000020004" pitchFamily="34" charset="-127"/>
                <a:cs typeface="Vrinda" panose="02000500000000020004" pitchFamily="2" charset="0"/>
              </a:rPr>
              <a:t>Preparation of Development Plan for Fourteen Upazilas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7524" y="2348880"/>
            <a:ext cx="8568952" cy="1008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buFont typeface="Arial" pitchFamily="34" charset="0"/>
              <a:buNone/>
            </a:pPr>
            <a:r>
              <a:rPr lang="en-US" sz="3000" b="1" dirty="0" smtClean="0">
                <a:solidFill>
                  <a:schemeClr val="tx2"/>
                </a:solidFill>
                <a:latin typeface="Garamond" panose="02020404030301010803" pitchFamily="18" charset="0"/>
                <a:ea typeface="+mj-ea"/>
                <a:cs typeface="+mj-cs"/>
              </a:rPr>
              <a:t>Progress of Work: Saghata, Sariakandi &amp; Sonatala </a:t>
            </a:r>
          </a:p>
          <a:p>
            <a:pPr marL="0" indent="0" algn="ctr" defTabSz="457200">
              <a:spcBef>
                <a:spcPct val="0"/>
              </a:spcBef>
              <a:buFont typeface="Arial" pitchFamily="34" charset="0"/>
              <a:buNone/>
            </a:pPr>
            <a:r>
              <a:rPr lang="en-US" sz="3000" b="1" dirty="0" smtClean="0">
                <a:solidFill>
                  <a:schemeClr val="tx2"/>
                </a:solidFill>
                <a:latin typeface="Garamond" panose="02020404030301010803" pitchFamily="18" charset="0"/>
                <a:ea typeface="+mj-ea"/>
                <a:cs typeface="+mj-cs"/>
              </a:rPr>
              <a:t>Upazila (Package-04)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237"/>
            <a:ext cx="7754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PRA Findings: Major Potentials</a:t>
            </a:r>
          </a:p>
        </p:txBody>
      </p:sp>
      <p:pic>
        <p:nvPicPr>
          <p:cNvPr id="3" name="Picture 2" descr="IMG_114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7" y="682138"/>
            <a:ext cx="4338639" cy="29959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" name="Picture 3" descr="H:\PRA_Session\Team2\New folder\Kornibari 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22" y="682138"/>
            <a:ext cx="4306011" cy="29959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1" descr="D:\PRA\Picture\Pakulla\a venn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88" y="3766277"/>
            <a:ext cx="4338639" cy="2995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0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059" y="192761"/>
            <a:ext cx="8915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PRA Findings: Perceived Development Priorities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2" y="1512647"/>
            <a:ext cx="4425054" cy="3560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71" y="1512647"/>
            <a:ext cx="4425054" cy="35603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3402" y="5177188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3770" y="5177188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059" y="192761"/>
            <a:ext cx="8915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PRA Findings: Perceived Development Priorities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45477"/>
              </p:ext>
            </p:extLst>
          </p:nvPr>
        </p:nvGraphicFramePr>
        <p:xfrm>
          <a:off x="251520" y="908720"/>
          <a:ext cx="8737975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767"/>
                <a:gridCol w="3148172"/>
                <a:gridCol w="2674946"/>
                <a:gridCol w="2284090"/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Sonatala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Sariakandi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Saghata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Garamond" panose="02020404030301010803" pitchFamily="18" charset="0"/>
                        </a:rPr>
                        <a:t>Short Term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Protection of river bank;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Improvement of gas &amp; water supply;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Drainage Master Plan implementation;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Waste management system;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Development of recreational facilities.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Drainage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Need of 100% sanitation;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Demand of river embankment;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100% electricity;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Permanent shelter building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Drainage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Unemployment;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River bank erosion;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Electricity installation;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Eradication of unemployment problem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Garamond" panose="02020404030301010803" pitchFamily="18" charset="0"/>
                        </a:rPr>
                        <a:t>Mid Term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Employment generation;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Industrialization;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Development of agriculture system.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Demand of employment opportunity;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Need of Pure drinking water;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Development of agriculture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Stipends for poor students.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Developing the education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Developing industrialization;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Transforming a model union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Garamond" panose="02020404030301010803" pitchFamily="18" charset="0"/>
                        </a:rPr>
                        <a:t>Long Term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Modern healthcare;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Planned urbanization;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100 percent electrification;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Development of education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Improved communication system.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Good communication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Development of health services;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Demand of employment opportunity;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Infrastructure development.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Standard education system;</a:t>
                      </a:r>
                    </a:p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Modern healthcare system.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1520" y="5589240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/>
            <a:r>
              <a:rPr lang="en-US" sz="1200" dirty="0">
                <a:solidFill>
                  <a:prstClr val="black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7155" y="172508"/>
            <a:ext cx="7517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824">
              <a:spcBef>
                <a:spcPct val="20000"/>
              </a:spcBef>
            </a:pPr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Photogrammetry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Work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/>
        </p:nvSpPr>
        <p:spPr>
          <a:xfrm>
            <a:off x="214395" y="1370436"/>
            <a:ext cx="8475309" cy="44946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Satellite Image Collection</a:t>
            </a:r>
            <a:endParaRPr lang="en-US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79512" y="2882514"/>
            <a:ext cx="4104456" cy="83451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1.0 Meter Mono </a:t>
            </a:r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Image </a:t>
            </a:r>
            <a:endParaRPr lang="en-US" sz="2400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3D Image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27984" y="1998712"/>
            <a:ext cx="4248472" cy="2862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Image Sensor: </a:t>
            </a:r>
            <a:r>
              <a:rPr lang="en-US" sz="2000" b="1" dirty="0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World View-2, World </a:t>
            </a:r>
            <a:r>
              <a:rPr lang="en-US" sz="2000" b="1" dirty="0" smtClean="0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 View-3</a:t>
            </a:r>
            <a:r>
              <a:rPr lang="en-US" sz="2000" b="1" dirty="0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, GeoEye-1, </a:t>
            </a:r>
            <a:r>
              <a:rPr lang="en-US" sz="2000" b="1" dirty="0" err="1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Ikonos</a:t>
            </a:r>
            <a:r>
              <a:rPr lang="en-US" sz="2000" b="1" dirty="0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000" b="1" dirty="0" err="1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QuickBird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Type: Ortho ready stereo (3D)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Resolution: </a:t>
            </a:r>
            <a:r>
              <a:rPr lang="en-US" sz="2000" b="1" dirty="0"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1.0m Panchromatic, 4.0 meter Multispectral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Source: New Acquisition, 16</a:t>
            </a:r>
            <a:r>
              <a:rPr kumimoji="0" lang="en-US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th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Orctober 2015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Bit Rate: 16 Bit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Company: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DigitalGlobe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itchFamily="18" charset="0"/>
                <a:cs typeface="Arial" pitchFamily="34" charset="0"/>
              </a:rPr>
              <a:t> Inc., USA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07886"/>
            <a:ext cx="5343103" cy="57931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9350" y="0"/>
            <a:ext cx="7587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824">
              <a:spcBef>
                <a:spcPct val="20000"/>
              </a:spcBef>
            </a:pP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Processing of Satellite Image</a:t>
            </a:r>
          </a:p>
        </p:txBody>
      </p:sp>
    </p:spTree>
    <p:extLst>
      <p:ext uri="{BB962C8B-B14F-4D97-AF65-F5344CB8AC3E}">
        <p14:creationId xmlns:p14="http://schemas.microsoft.com/office/powerpoint/2010/main" val="15973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id_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t="5177" r="2305" b="1644"/>
          <a:stretch/>
        </p:blipFill>
        <p:spPr bwMode="auto">
          <a:xfrm>
            <a:off x="445480" y="737301"/>
            <a:ext cx="4020743" cy="54280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97" y="726479"/>
            <a:ext cx="3888827" cy="5438823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/>
        </p:nvSpPr>
        <p:spPr>
          <a:xfrm>
            <a:off x="0" y="116644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Processing of Satellite Image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6165303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Merged sample satellite image </a:t>
            </a: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with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color and contrast balance</a:t>
            </a:r>
            <a:endParaRPr lang="en-US" sz="1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480" y="6165302"/>
            <a:ext cx="3872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Tiles of sample satellite image color and </a:t>
            </a: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contrast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balance</a:t>
            </a:r>
            <a:endParaRPr lang="en-US" sz="1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9443" y="6439022"/>
            <a:ext cx="447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</a:rPr>
              <a:t>Pan-sharpen Image- multispectral 1.0 meter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/>
        </p:nvSpPr>
        <p:spPr>
          <a:xfrm>
            <a:off x="205597" y="83181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Satellite Image Pre-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Processing 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3111036"/>
            <a:ext cx="3705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</a:rPr>
              <a:t>Satellite Image Multispectral Image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3568" y="3111036"/>
            <a:ext cx="4035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Times New Roman" panose="02020603050405020304" pitchFamily="18" charset="0"/>
              </a:rPr>
              <a:t>Satellite Image </a:t>
            </a:r>
            <a:r>
              <a:rPr lang="en-US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Panchromatic 1.0 Meter</a:t>
            </a:r>
            <a:endParaRPr lang="en-US" b="1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5" y="677820"/>
            <a:ext cx="4000992" cy="2484405"/>
          </a:xfrm>
          <a:prstGeom prst="rect">
            <a:avLst/>
          </a:prstGeom>
          <a:noFill/>
        </p:spPr>
      </p:pic>
      <p:pic>
        <p:nvPicPr>
          <p:cNvPr id="7" name="Picture 6" descr="Sariakandi P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45" y="677820"/>
            <a:ext cx="4000992" cy="248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ariakandi Pan Shar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71" y="3495500"/>
            <a:ext cx="4191615" cy="2943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745" y="660568"/>
            <a:ext cx="4646750" cy="569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1560" y="6351778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Flow Diagram for Preparation of GIS Database using RS Mauza Map</a:t>
            </a:r>
          </a:p>
        </p:txBody>
      </p:sp>
      <p:sp>
        <p:nvSpPr>
          <p:cNvPr id="4" name="Text Placeholder 2"/>
          <p:cNvSpPr>
            <a:spLocks noGrp="1"/>
          </p:cNvSpPr>
          <p:nvPr/>
        </p:nvSpPr>
        <p:spPr>
          <a:xfrm>
            <a:off x="205597" y="107576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GIS Database Development of Mauza Maps</a:t>
            </a:r>
          </a:p>
        </p:txBody>
      </p:sp>
    </p:spTree>
    <p:extLst>
      <p:ext uri="{BB962C8B-B14F-4D97-AF65-F5344CB8AC3E}">
        <p14:creationId xmlns:p14="http://schemas.microsoft.com/office/powerpoint/2010/main" val="19581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77045"/>
            <a:ext cx="4020739" cy="29671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/>
        </p:nvSpPr>
        <p:spPr>
          <a:xfrm>
            <a:off x="205596" y="51588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36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GIS Database Development of Mauza Maps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96" y="600513"/>
            <a:ext cx="4145675" cy="2967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486" y="3567688"/>
            <a:ext cx="3829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Sample of Scanned Mouza </a:t>
            </a:r>
            <a:r>
              <a:rPr lang="en-US" sz="14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Map from DSLR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5536" y="3544220"/>
            <a:ext cx="4598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On Screen Digitization and Sample Digitized Mauza Map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90" y="3919733"/>
            <a:ext cx="5547841" cy="2860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6631" y="4829860"/>
            <a:ext cx="2407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Sample Geo-referenced </a:t>
            </a:r>
            <a:r>
              <a:rPr lang="en-US" sz="1400" b="1" dirty="0" smtClean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      Raster </a:t>
            </a:r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Mauza Map Overlaid on Satellite Image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24" y="3532095"/>
            <a:ext cx="3604744" cy="2707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4" y="3532095"/>
            <a:ext cx="3609790" cy="2707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4" y="700380"/>
            <a:ext cx="3609790" cy="274768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BM Pillar Installation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5434" y="6323470"/>
            <a:ext cx="73062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BM Pillar Installation </a:t>
            </a:r>
            <a:r>
              <a:rPr lang="en-US" sz="2000" b="1" dirty="0" smtClean="0">
                <a:latin typeface="Garamond" panose="02020404030301010803" pitchFamily="18" charset="0"/>
              </a:rPr>
              <a:t>in 3 Upazilas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25" y="700380"/>
            <a:ext cx="3604744" cy="27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55" t="1756" r="3169" b="1514"/>
          <a:stretch/>
        </p:blipFill>
        <p:spPr>
          <a:xfrm>
            <a:off x="2267744" y="908720"/>
            <a:ext cx="6768752" cy="576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44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Location Map of the Project Area: Package-4</a:t>
            </a:r>
          </a:p>
        </p:txBody>
      </p:sp>
      <p:cxnSp>
        <p:nvCxnSpPr>
          <p:cNvPr id="5" name="Straight Arrow Connector 4"/>
          <p:cNvCxnSpPr>
            <a:stCxn id="6" idx="2"/>
          </p:cNvCxnSpPr>
          <p:nvPr/>
        </p:nvCxnSpPr>
        <p:spPr>
          <a:xfrm flipH="1" flipV="1">
            <a:off x="2006927" y="2892829"/>
            <a:ext cx="1981200" cy="12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988127" y="2636912"/>
            <a:ext cx="523875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486" y="1553884"/>
            <a:ext cx="2244258" cy="2667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aramond" panose="02020404030301010803" pitchFamily="18" charset="0"/>
              </a:rPr>
              <a:t>Package-04</a:t>
            </a:r>
          </a:p>
          <a:p>
            <a:pPr algn="ctr"/>
            <a:r>
              <a:rPr lang="en-US" sz="2400" b="1" dirty="0" smtClean="0">
                <a:latin typeface="Garamond" panose="02020404030301010803" pitchFamily="18" charset="0"/>
              </a:rPr>
              <a:t>Project Area</a:t>
            </a:r>
          </a:p>
          <a:p>
            <a:pPr algn="ctr"/>
            <a:endParaRPr lang="en-US" b="1" dirty="0">
              <a:latin typeface="Garamond" panose="02020404030301010803" pitchFamily="18" charset="0"/>
            </a:endParaRPr>
          </a:p>
          <a:p>
            <a:pPr algn="ctr"/>
            <a:r>
              <a:rPr lang="en-US" sz="1600" b="1" dirty="0" smtClean="0">
                <a:latin typeface="Garamond" panose="02020404030301010803" pitchFamily="18" charset="0"/>
              </a:rPr>
              <a:t>Saghata Upazila of </a:t>
            </a:r>
          </a:p>
          <a:p>
            <a:pPr algn="ctr"/>
            <a:r>
              <a:rPr lang="en-US" sz="1600" b="1" dirty="0" smtClean="0">
                <a:latin typeface="Garamond" panose="02020404030301010803" pitchFamily="18" charset="0"/>
              </a:rPr>
              <a:t>Gaibandha District</a:t>
            </a:r>
          </a:p>
          <a:p>
            <a:pPr algn="ctr"/>
            <a:r>
              <a:rPr lang="en-US" sz="1600" b="1" dirty="0" smtClean="0">
                <a:latin typeface="Garamond" panose="02020404030301010803" pitchFamily="18" charset="0"/>
              </a:rPr>
              <a:t>And </a:t>
            </a:r>
          </a:p>
          <a:p>
            <a:pPr algn="ctr"/>
            <a:r>
              <a:rPr lang="en-US" sz="1600" b="1" dirty="0" smtClean="0">
                <a:latin typeface="Garamond" panose="02020404030301010803" pitchFamily="18" charset="0"/>
              </a:rPr>
              <a:t>Sariakandi &amp; Sonatala Upazila of Bogra </a:t>
            </a:r>
          </a:p>
          <a:p>
            <a:pPr algn="ctr"/>
            <a:r>
              <a:rPr lang="en-US" sz="1600" b="1" dirty="0" smtClean="0">
                <a:latin typeface="Garamond" panose="02020404030301010803" pitchFamily="18" charset="0"/>
              </a:rPr>
              <a:t>District</a:t>
            </a:r>
            <a:endParaRPr lang="en-US" sz="1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2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2134" y="-5498"/>
            <a:ext cx="5194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Location of BM Pillars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183824"/>
              </p:ext>
            </p:extLst>
          </p:nvPr>
        </p:nvGraphicFramePr>
        <p:xfrm>
          <a:off x="108856" y="2659511"/>
          <a:ext cx="4419600" cy="3657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122"/>
                <a:gridCol w="621606"/>
                <a:gridCol w="901959"/>
                <a:gridCol w="1047991"/>
                <a:gridCol w="1279922"/>
              </a:tblGrid>
              <a:tr h="592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800" dirty="0" smtClean="0">
                          <a:effectLst/>
                          <a:latin typeface="Garamond" panose="02020404030301010803" pitchFamily="18" charset="0"/>
                        </a:rPr>
                        <a:t>BM</a:t>
                      </a:r>
                      <a:r>
                        <a:rPr lang="en-US" sz="1100" b="1" kern="1200" baseline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1100" b="1" kern="1200" baseline="0" dirty="0" smtClean="0">
                          <a:effectLst/>
                          <a:latin typeface="Garamond" panose="02020404030301010803" pitchFamily="18" charset="0"/>
                        </a:rPr>
                        <a:t>  </a:t>
                      </a:r>
                      <a:r>
                        <a:rPr lang="en-US" sz="1100" b="1" kern="800" dirty="0" smtClean="0">
                          <a:effectLst/>
                          <a:latin typeface="Garamond" panose="02020404030301010803" pitchFamily="18" charset="0"/>
                        </a:rPr>
                        <a:t>No</a:t>
                      </a:r>
                      <a:r>
                        <a:rPr lang="en-US" sz="1100" b="1" kern="800" dirty="0">
                          <a:effectLst/>
                          <a:latin typeface="Garamond" panose="02020404030301010803" pitchFamily="18" charset="0"/>
                        </a:rPr>
                        <a:t>.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800" dirty="0">
                          <a:effectLst/>
                          <a:latin typeface="Garamond" panose="02020404030301010803" pitchFamily="18" charset="0"/>
                        </a:rPr>
                        <a:t>R.L (m)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800" dirty="0">
                          <a:effectLst/>
                          <a:latin typeface="Garamond" panose="02020404030301010803" pitchFamily="18" charset="0"/>
                        </a:rPr>
                        <a:t>Easting (dd)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800" dirty="0">
                          <a:effectLst/>
                          <a:latin typeface="Garamond" panose="02020404030301010803" pitchFamily="18" charset="0"/>
                        </a:rPr>
                        <a:t>Northing (</a:t>
                      </a:r>
                      <a:r>
                        <a:rPr lang="en-US" sz="1100" b="1" kern="800" dirty="0" err="1">
                          <a:effectLst/>
                          <a:latin typeface="Garamond" panose="02020404030301010803" pitchFamily="18" charset="0"/>
                        </a:rPr>
                        <a:t>dd</a:t>
                      </a:r>
                      <a:r>
                        <a:rPr lang="en-US" sz="1100" b="1" kern="800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800" dirty="0">
                          <a:effectLst/>
                          <a:latin typeface="Garamond" panose="02020404030301010803" pitchFamily="18" charset="0"/>
                        </a:rPr>
                        <a:t>Location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BM-01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19.4942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760609.585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Garamond" panose="02020404030301010803" pitchFamily="18" charset="0"/>
                        </a:rPr>
                        <a:t>2779666.859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Saghata </a:t>
                      </a: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Thana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BM-02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20.4632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758197.209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2773725.556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Jumarbari Adarsha College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BM-03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18.0182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755409.581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2776827.551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Kamalerpara union </a:t>
                      </a: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Parishad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BM-04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Garamond" panose="02020404030301010803" pitchFamily="18" charset="0"/>
                        </a:rPr>
                        <a:t>18.1802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753838.397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2780087.644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Kachua union </a:t>
                      </a: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Parishad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BM-05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Garamond" panose="02020404030301010803" pitchFamily="18" charset="0"/>
                        </a:rPr>
                        <a:t>18.9942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Garamond" panose="02020404030301010803" pitchFamily="18" charset="0"/>
                        </a:rPr>
                        <a:t>754590.647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2785807.956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Kazi </a:t>
                      </a: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Azhar </a:t>
                      </a: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Ali Model </a:t>
                      </a: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High School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BM-06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Garamond" panose="02020404030301010803" pitchFamily="18" charset="0"/>
                        </a:rPr>
                        <a:t>19.9722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755656.441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2789474.205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Garamond" panose="02020404030301010803" pitchFamily="18" charset="0"/>
                        </a:rPr>
                        <a:t>Padumsahar union </a:t>
                      </a:r>
                      <a:r>
                        <a:rPr lang="en-US" sz="1100" b="1" dirty="0" smtClean="0">
                          <a:effectLst/>
                          <a:latin typeface="Garamond" panose="02020404030301010803" pitchFamily="18" charset="0"/>
                        </a:rPr>
                        <a:t>Parishad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1600" r="1999" b="1864"/>
          <a:stretch/>
        </p:blipFill>
        <p:spPr bwMode="auto">
          <a:xfrm>
            <a:off x="4589416" y="666855"/>
            <a:ext cx="4484915" cy="60981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85292"/>
              </p:ext>
            </p:extLst>
          </p:nvPr>
        </p:nvGraphicFramePr>
        <p:xfrm>
          <a:off x="62592" y="1337658"/>
          <a:ext cx="4448448" cy="110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214"/>
                <a:gridCol w="975360"/>
                <a:gridCol w="1132114"/>
                <a:gridCol w="1088571"/>
                <a:gridCol w="801189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Point ID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Garamond" panose="02020404030301010803" pitchFamily="18" charset="0"/>
                        </a:rPr>
                        <a:t>Location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Garamond" panose="02020404030301010803" pitchFamily="18" charset="0"/>
                        </a:rPr>
                        <a:t>Latitude</a:t>
                      </a:r>
                      <a:br>
                        <a:rPr lang="en-US" sz="1050" b="1">
                          <a:effectLst/>
                          <a:latin typeface="Garamond" panose="02020404030301010803" pitchFamily="18" charset="0"/>
                        </a:rPr>
                      </a:br>
                      <a:r>
                        <a:rPr lang="en-US" sz="1050" b="1">
                          <a:effectLst/>
                          <a:latin typeface="Garamond" panose="02020404030301010803" pitchFamily="18" charset="0"/>
                        </a:rPr>
                        <a:t>(WGS 84)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Longitude</a:t>
                      </a:r>
                      <a:b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</a:b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(WGS 84)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Height </a:t>
                      </a:r>
                      <a:endParaRPr lang="en-US" sz="105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effectLst/>
                          <a:latin typeface="Garamond" panose="02020404030301010803" pitchFamily="18" charset="0"/>
                        </a:rPr>
                        <a:t>above </a:t>
                      </a: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MSL (in meter)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Garamond" panose="02020404030301010803" pitchFamily="18" charset="0"/>
                        </a:rPr>
                        <a:t>GPS 7317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Garamond" panose="02020404030301010803" pitchFamily="18" charset="0"/>
                        </a:rPr>
                        <a:t>SOB 7317, Saghata Pilot High School</a:t>
                      </a:r>
                      <a:endParaRPr lang="en-US" sz="11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25.10891872720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effectLst/>
                          <a:latin typeface="Garamond" panose="02020404030301010803" pitchFamily="18" charset="0"/>
                        </a:rPr>
                        <a:t>89.5846187158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Garamond" panose="02020404030301010803" pitchFamily="18" charset="0"/>
                        </a:rPr>
                        <a:t>19.5422</a:t>
                      </a:r>
                      <a:endParaRPr lang="en-US" sz="11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9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2108" y="-21704"/>
            <a:ext cx="4693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Location of BM Pillars</a:t>
            </a:r>
          </a:p>
        </p:txBody>
      </p:sp>
      <p:pic>
        <p:nvPicPr>
          <p:cNvPr id="3" name="Picture 2" descr="E:\UDD_PDPFU_Package-04\02. Draft Survey Report\Sariakandi\Sariakandi_A4_Layout\Physical Feature Survey Report\BM Locatio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1040" r="3267" b="762"/>
          <a:stretch/>
        </p:blipFill>
        <p:spPr bwMode="auto">
          <a:xfrm>
            <a:off x="4782922" y="624627"/>
            <a:ext cx="4176465" cy="62291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611927"/>
              </p:ext>
            </p:extLst>
          </p:nvPr>
        </p:nvGraphicFramePr>
        <p:xfrm>
          <a:off x="72493" y="1599460"/>
          <a:ext cx="4653120" cy="3486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918"/>
                <a:gridCol w="676746"/>
                <a:gridCol w="977522"/>
                <a:gridCol w="999099"/>
                <a:gridCol w="143683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BM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No.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R.L (m)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Easting (</a:t>
                      </a:r>
                      <a:r>
                        <a:rPr lang="en-US" sz="1100" kern="800" dirty="0" err="1">
                          <a:effectLst/>
                          <a:latin typeface="Garamond" panose="02020404030301010803" pitchFamily="18" charset="0"/>
                        </a:rPr>
                        <a:t>dd</a:t>
                      </a: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800">
                          <a:effectLst/>
                          <a:latin typeface="Garamond" panose="02020404030301010803" pitchFamily="18" charset="0"/>
                        </a:rPr>
                        <a:t>Northing (dd)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800">
                          <a:effectLst/>
                          <a:latin typeface="Garamond" panose="02020404030301010803" pitchFamily="18" charset="0"/>
                        </a:rPr>
                        <a:t>Location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BM-01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15.487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760880.478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2748843.087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Boroikandi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BK High </a:t>
                      </a: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  School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BM-02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17.161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759594.318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2754779.746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Sariakandi Public Field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BM-03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17.308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759482.732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2756080.825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Sariakandi Sadar Union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BM-04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16.821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758028.503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2761248.746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Nizbolail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Islamia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Alim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Madrasa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BM-05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17.955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756885.929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2756995.465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Narchi Union </a:t>
                      </a: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Parisad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, Sariakandi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BM-06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15.772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755766.448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2753950.831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Phulbari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Union Digital Centre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BM-07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15.487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757076.374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2745471.445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Jorgacha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UP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BM-08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15.739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761414.319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2743720.090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Garamond" panose="02020404030301010803" pitchFamily="18" charset="0"/>
                        </a:rPr>
                        <a:t>Koritala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 High School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BM-09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15.627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760453.251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2745357.997</a:t>
                      </a:r>
                      <a:endParaRPr lang="en-US" sz="11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Chandan </a:t>
                      </a: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Baisha</a:t>
                      </a:r>
                    </a:p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Degree 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College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2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9792" y="-62131"/>
            <a:ext cx="4693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Location of BM Pillars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56886"/>
              </p:ext>
            </p:extLst>
          </p:nvPr>
        </p:nvGraphicFramePr>
        <p:xfrm>
          <a:off x="62594" y="3524247"/>
          <a:ext cx="4577138" cy="2615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273"/>
                <a:gridCol w="565063"/>
                <a:gridCol w="961806"/>
                <a:gridCol w="1077774"/>
                <a:gridCol w="1366222"/>
              </a:tblGrid>
              <a:tr h="446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800" dirty="0" smtClean="0">
                          <a:effectLst/>
                          <a:latin typeface="Garamond" panose="02020404030301010803" pitchFamily="18" charset="0"/>
                        </a:rPr>
                        <a:t>BM</a:t>
                      </a:r>
                      <a:r>
                        <a:rPr lang="en-US" sz="1200" kern="1200" baseline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sz="1200" kern="1200" baseline="0" dirty="0" smtClean="0">
                          <a:effectLst/>
                          <a:latin typeface="Garamond" panose="02020404030301010803" pitchFamily="18" charset="0"/>
                        </a:rPr>
                        <a:t>  </a:t>
                      </a:r>
                      <a:r>
                        <a:rPr lang="en-US" sz="1200" kern="800" dirty="0" smtClean="0">
                          <a:effectLst/>
                          <a:latin typeface="Garamond" panose="02020404030301010803" pitchFamily="18" charset="0"/>
                        </a:rPr>
                        <a:t>No</a:t>
                      </a: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.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R.L </a:t>
                      </a:r>
                      <a:r>
                        <a:rPr lang="en-US" sz="1200" kern="800" dirty="0" smtClean="0">
                          <a:effectLst/>
                          <a:latin typeface="Garamond" panose="02020404030301010803" pitchFamily="18" charset="0"/>
                        </a:rPr>
                        <a:t>   (</a:t>
                      </a: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m)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Easting (</a:t>
                      </a:r>
                      <a:r>
                        <a:rPr lang="en-US" sz="1200" kern="800" dirty="0" err="1">
                          <a:effectLst/>
                          <a:latin typeface="Garamond" panose="02020404030301010803" pitchFamily="18" charset="0"/>
                        </a:rPr>
                        <a:t>dd</a:t>
                      </a: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Northing (</a:t>
                      </a:r>
                      <a:r>
                        <a:rPr lang="en-US" sz="1200" kern="800" dirty="0" err="1">
                          <a:effectLst/>
                          <a:latin typeface="Garamond" panose="02020404030301010803" pitchFamily="18" charset="0"/>
                        </a:rPr>
                        <a:t>dd</a:t>
                      </a: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kern="800" dirty="0">
                          <a:effectLst/>
                          <a:latin typeface="Garamond" panose="02020404030301010803" pitchFamily="18" charset="0"/>
                        </a:rPr>
                        <a:t>Location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BM-01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17.551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752041.314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2771507.181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Sonatala Stadium    Shahid Minar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BM-02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17.722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748979.461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2770265.836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Baluahat High </a:t>
                      </a: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        School, </a:t>
                      </a: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Sonatala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BM-03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17.918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749157.339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2766691.469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Korpur High School 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BM-04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17.462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752625.298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2765788.272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Jorgachha </a:t>
                      </a: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Union </a:t>
                      </a:r>
                      <a:r>
                        <a:rPr lang="en-US" sz="1200" baseline="0" dirty="0" smtClean="0">
                          <a:effectLst/>
                          <a:latin typeface="Garamond" panose="02020404030301010803" pitchFamily="18" charset="0"/>
                        </a:rPr>
                        <a:t>   </a:t>
                      </a: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Parishad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7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BM-05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17.388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758109.885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2765805.850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Pakulla Union </a:t>
                      </a: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        Parishad Sonatala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584200"/>
            <a:ext cx="4504267" cy="62738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872830"/>
              </p:ext>
            </p:extLst>
          </p:nvPr>
        </p:nvGraphicFramePr>
        <p:xfrm>
          <a:off x="76202" y="1185333"/>
          <a:ext cx="456353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864"/>
                <a:gridCol w="1439333"/>
                <a:gridCol w="939800"/>
                <a:gridCol w="1007533"/>
                <a:gridCol w="635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Point ID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Location</a:t>
                      </a:r>
                      <a:endParaRPr lang="en-US" sz="11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800" dirty="0" smtClean="0">
                          <a:effectLst/>
                          <a:latin typeface="Garamond" panose="02020404030301010803" pitchFamily="18" charset="0"/>
                        </a:rPr>
                        <a:t>Easting </a:t>
                      </a: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(dd)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Northing (</a:t>
                      </a:r>
                      <a:r>
                        <a:rPr lang="en-US" sz="1100" kern="800" dirty="0" err="1">
                          <a:effectLst/>
                          <a:latin typeface="Garamond" panose="02020404030301010803" pitchFamily="18" charset="0"/>
                        </a:rPr>
                        <a:t>dd</a:t>
                      </a:r>
                      <a:r>
                        <a:rPr lang="en-US" sz="1100" kern="800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RL (in meter)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Garamond" panose="02020404030301010803" pitchFamily="18" charset="0"/>
                        </a:rPr>
                        <a:t>GPS-5170</a:t>
                      </a:r>
                      <a:endParaRPr lang="en-US" sz="11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South edge of Baluahat Non-govt. High School’s compound. Village: Baro Balua, Upazila: Sonatala, 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748975.252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2770156.121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Garamond" panose="02020404030301010803" pitchFamily="18" charset="0"/>
                        </a:rPr>
                        <a:t>17.792</a:t>
                      </a:r>
                      <a:endParaRPr lang="en-US" sz="11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763602"/>
            <a:ext cx="2512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Location of Reference BM</a:t>
            </a: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066303"/>
            <a:ext cx="43286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Coordinates and Descriptions of the BM Pillars</a:t>
            </a:r>
          </a:p>
        </p:txBody>
      </p:sp>
    </p:spTree>
    <p:extLst>
      <p:ext uri="{BB962C8B-B14F-4D97-AF65-F5344CB8AC3E}">
        <p14:creationId xmlns:p14="http://schemas.microsoft.com/office/powerpoint/2010/main" val="36197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UDD_PDPFU_Package-04\02. Draft Survey Report\Sonatala\Sonatala_A4_Layout\Map-2.2_Sample Base Map comprising Satellite Image and Photogrammetric Da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908720"/>
            <a:ext cx="3949420" cy="583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:\UDD_PDPFU_Package-04\02. Draft Survey Report\Sonatala\Sonatala_A4_Layout\Map 2.4_Sample Base Map comprising Mauza Map and Photogrammetric Da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98" y="908720"/>
            <a:ext cx="3949420" cy="5949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/>
          <p:cNvSpPr>
            <a:spLocks noGrp="1"/>
          </p:cNvSpPr>
          <p:nvPr/>
        </p:nvSpPr>
        <p:spPr>
          <a:xfrm>
            <a:off x="189119" y="254508"/>
            <a:ext cx="8938403" cy="65421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Sample Base Map Comprising Mauza Map and Photogrammetric Data</a:t>
            </a:r>
          </a:p>
        </p:txBody>
      </p:sp>
    </p:spTree>
    <p:extLst>
      <p:ext uri="{BB962C8B-B14F-4D97-AF65-F5344CB8AC3E}">
        <p14:creationId xmlns:p14="http://schemas.microsoft.com/office/powerpoint/2010/main" val="25423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Field Survey (Physical Features, Land Use &amp; Topographic)</a:t>
            </a:r>
          </a:p>
        </p:txBody>
      </p:sp>
      <p:pic>
        <p:nvPicPr>
          <p:cNvPr id="3" name="Picture 2" descr="C:\Users\User\Desktop\Working File for Report_Sonatala Upazil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9852"/>
            <a:ext cx="4104456" cy="27938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13059" y="3403193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Grids for Survey Base Maps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Sonatala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C:\Users\MEPC\Desktop\Supported folder\Capture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7" y="3772252"/>
            <a:ext cx="4235691" cy="27659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295324" y="343369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Grids for Survey Base Maps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Sariakandi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379712" y="668487"/>
            <a:ext cx="4235691" cy="27652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5496" y="6504997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Grids for Survey Base Maps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Saghata</a:t>
            </a:r>
            <a:endParaRPr lang="en-US" sz="1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72066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Survey Base Map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Sonatala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Upazila in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Grids </a:t>
            </a:r>
          </a:p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(A3 Size)</a:t>
            </a:r>
            <a:endParaRPr lang="en-US" sz="1600" b="1" dirty="0">
              <a:latin typeface="Garamond" panose="02020404030301010803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76885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Field Survey (Physical Features, Land Use &amp; Topographic)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3848" y="5432735"/>
            <a:ext cx="4648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A Sample Surveyed Scanned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Base Map for Physical Features and Land Use Survey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C:\Users\MEPC\Desktop\Supported folder\Capture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3" y="1158137"/>
            <a:ext cx="4430938" cy="271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4027" r="5104" b="5139"/>
          <a:stretch/>
        </p:blipFill>
        <p:spPr>
          <a:xfrm>
            <a:off x="4599503" y="2212278"/>
            <a:ext cx="4474828" cy="32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1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Field Survey (Physical Features, Land Use &amp; Topographic)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503" y="5136402"/>
            <a:ext cx="5421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Sample Log Book Page with Information Recorded in Field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\\MEPC-PC\Users\Public\Farhan's Inbox\Physical Feature\IMG_07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83" y="3504938"/>
            <a:ext cx="3351830" cy="247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\\MEPC-PC\Users\Public\Farhan's Inbox\Physical Feature\IMG_07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83" y="962035"/>
            <a:ext cx="3351830" cy="24785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682383" y="5983509"/>
            <a:ext cx="3351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Surveyors Working on the Field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3" y="962035"/>
            <a:ext cx="5468983" cy="41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29507" y="13720"/>
            <a:ext cx="9144000" cy="1001253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Physical Feature Survey: Data Processing &amp; Analysis</a:t>
            </a:r>
            <a:endParaRPr lang="en-US" sz="32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815791"/>
            <a:ext cx="3478107" cy="2606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049" y="3385350"/>
            <a:ext cx="2743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  <a:cs typeface="Arial" pitchFamily="34" charset="0"/>
              </a:rPr>
              <a:t>Updating Works through GIS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0077" y="6519446"/>
            <a:ext cx="5225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  <a:cs typeface="Arial" pitchFamily="34" charset="0"/>
              </a:rPr>
              <a:t>Attribute Table of Structure Database of </a:t>
            </a:r>
            <a:r>
              <a:rPr lang="en-US" sz="1600" b="1" dirty="0" smtClean="0">
                <a:latin typeface="Garamond" panose="02020404030301010803" pitchFamily="18" charset="0"/>
                <a:cs typeface="Arial" pitchFamily="34" charset="0"/>
              </a:rPr>
              <a:t>Sonatala </a:t>
            </a:r>
            <a:r>
              <a:rPr lang="en-US" sz="1600" b="1" dirty="0">
                <a:latin typeface="Garamond" panose="02020404030301010803" pitchFamily="18" charset="0"/>
                <a:cs typeface="Arial" pitchFamily="34" charset="0"/>
              </a:rPr>
              <a:t>Upazila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310467" y="3522772"/>
            <a:ext cx="5722988" cy="29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1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Topographical Ground </a:t>
            </a:r>
            <a:r>
              <a:rPr lang="en-US" sz="3100" b="1" dirty="0" err="1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Truthing</a:t>
            </a:r>
            <a:r>
              <a:rPr lang="en-US" sz="31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 Survey by RTK-GPS</a:t>
            </a:r>
            <a:endParaRPr lang="en-US" sz="31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47" y="3761862"/>
            <a:ext cx="4081416" cy="3061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7" y="3761862"/>
            <a:ext cx="4081417" cy="3061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7" y="618068"/>
            <a:ext cx="4081416" cy="3061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47" y="618068"/>
            <a:ext cx="4081416" cy="30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58620" y="195499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Physical Feature Survey: Major Findings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600" r="1857" b="1753"/>
          <a:stretch/>
        </p:blipFill>
        <p:spPr bwMode="auto">
          <a:xfrm>
            <a:off x="4527822" y="748491"/>
            <a:ext cx="4433932" cy="604411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1812" r="2133" b="1968"/>
          <a:stretch/>
        </p:blipFill>
        <p:spPr bwMode="auto">
          <a:xfrm>
            <a:off x="273544" y="748491"/>
            <a:ext cx="4072032" cy="604411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05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251520" y="0"/>
            <a:ext cx="8475309" cy="714381"/>
          </a:xfrm>
          <a:prstGeom prst="rect">
            <a:avLst/>
          </a:prstGeom>
        </p:spPr>
        <p:txBody>
          <a:bodyPr vert="horz" lIns="101882" tIns="50941" rIns="101882" bIns="50941" rtlCol="0" anchor="b">
            <a:norm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At a Glance of Saghata Upazila</a:t>
            </a:r>
            <a:endParaRPr lang="en-US" sz="40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85" y="1228677"/>
            <a:ext cx="427240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Name of Upazila: </a:t>
            </a:r>
            <a:r>
              <a:rPr lang="en-US" sz="2000" dirty="0">
                <a:latin typeface="Garamond" panose="02020404030301010803" pitchFamily="18" charset="0"/>
              </a:rPr>
              <a:t>Saghata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Name of District: </a:t>
            </a:r>
            <a:r>
              <a:rPr lang="en-US" sz="2000" dirty="0">
                <a:latin typeface="Garamond" panose="02020404030301010803" pitchFamily="18" charset="0"/>
              </a:rPr>
              <a:t>Gaibandha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Administrative Unit: </a:t>
            </a:r>
            <a:r>
              <a:rPr lang="en-US" sz="2000" dirty="0">
                <a:latin typeface="Garamond" panose="02020404030301010803" pitchFamily="18" charset="0"/>
              </a:rPr>
              <a:t>10 Unions, 116 Mauzas and 130 Villages.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Planning Area: </a:t>
            </a:r>
            <a:r>
              <a:rPr lang="en-US" sz="2000" dirty="0">
                <a:latin typeface="Garamond" panose="02020404030301010803" pitchFamily="18" charset="0"/>
              </a:rPr>
              <a:t>231.02 sq. km.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Total Population: </a:t>
            </a:r>
            <a:r>
              <a:rPr lang="en-US" sz="2000" dirty="0">
                <a:latin typeface="Garamond" panose="02020404030301010803" pitchFamily="18" charset="0"/>
              </a:rPr>
              <a:t>2,67,819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Urban Population: </a:t>
            </a:r>
            <a:r>
              <a:rPr lang="en-US" sz="2000" dirty="0">
                <a:latin typeface="Garamond" panose="02020404030301010803" pitchFamily="18" charset="0"/>
              </a:rPr>
              <a:t>15,883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Rural Population: </a:t>
            </a:r>
            <a:r>
              <a:rPr lang="en-US" sz="2000" dirty="0">
                <a:latin typeface="Garamond" panose="02020404030301010803" pitchFamily="18" charset="0"/>
              </a:rPr>
              <a:t>2,51,936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Population Density: </a:t>
            </a:r>
            <a:r>
              <a:rPr lang="en-US" sz="2000" dirty="0">
                <a:latin typeface="Garamond" panose="02020404030301010803" pitchFamily="18" charset="0"/>
              </a:rPr>
              <a:t>1159 (per sq. km.)</a:t>
            </a:r>
          </a:p>
          <a:p>
            <a:pPr algn="r"/>
            <a:r>
              <a:rPr lang="en-US" sz="1200" i="1" dirty="0" smtClean="0">
                <a:latin typeface="Garamond" panose="02020404030301010803" pitchFamily="18" charset="0"/>
              </a:rPr>
              <a:t>(Source: BBS, 2011)</a:t>
            </a:r>
            <a:endParaRPr lang="en-US" sz="1200" i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1338" r="2374" b="2042"/>
          <a:stretch/>
        </p:blipFill>
        <p:spPr>
          <a:xfrm>
            <a:off x="4427984" y="764703"/>
            <a:ext cx="4536504" cy="5904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6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205597" y="134985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Physical Feature Survey: Major Findings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003093"/>
              </p:ext>
            </p:extLst>
          </p:nvPr>
        </p:nvGraphicFramePr>
        <p:xfrm>
          <a:off x="61383" y="1185747"/>
          <a:ext cx="4438609" cy="4661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377"/>
                <a:gridCol w="1080120"/>
                <a:gridCol w="1008112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Structure Use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Number of Structure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Percentage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(%)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280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0.47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Activities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1787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3.01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Community Service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Education and Research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528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0.89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Government Service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0.11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Health Service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Manufacturing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&amp;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Processing Activity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0.31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Miscellaneous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486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0.82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Mixed Use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Non-Government Services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Religious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399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0.67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55327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93.21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Service Activity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Transport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&amp; Communication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Unknown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Grand Total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59356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100.00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Picture 3" descr="E:\UDD_PDPFU_Package-04\02. Draft Survey Report\Sariakandi\Sariakandi_A4_Layout\Physical Feature Survey Report\Map 4.1_Structure Use in Sariakandi Town Are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98" y="687977"/>
            <a:ext cx="4380093" cy="6170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4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147876" y="84158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Physical Feature Survey: Major Findings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98" y="650269"/>
            <a:ext cx="4868333" cy="61742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62121"/>
              </p:ext>
            </p:extLst>
          </p:nvPr>
        </p:nvGraphicFramePr>
        <p:xfrm>
          <a:off x="92015" y="1087525"/>
          <a:ext cx="4011081" cy="3995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713"/>
                <a:gridCol w="1080120"/>
                <a:gridCol w="899248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Structure Use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Number of </a:t>
                      </a:r>
                      <a:endParaRPr lang="en-US" sz="1200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Structure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Percentage </a:t>
                      </a:r>
                      <a:endParaRPr lang="en-US" sz="1200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(%)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Agriculture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280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0.47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Commercial Activities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1787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3.01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Community Service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46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0.08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Education and Research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528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0.89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Government Service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63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0.11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Health Service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33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Manufacturing </a:t>
                      </a: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&amp; </a:t>
                      </a: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Processing Activity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185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0.31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Miscellaneous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486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0.82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Mixed Use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58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0.10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Non-Government Services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Religious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399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0.67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Residential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55327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93.21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Service Activity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98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0.17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Transport </a:t>
                      </a:r>
                      <a:r>
                        <a:rPr lang="en-US" sz="1200" dirty="0" smtClean="0">
                          <a:effectLst/>
                          <a:latin typeface="Garamond" panose="02020404030301010803" pitchFamily="18" charset="0"/>
                        </a:rPr>
                        <a:t>&amp; </a:t>
                      </a: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Communication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0.03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Unknown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37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Garamond" panose="02020404030301010803" pitchFamily="18" charset="0"/>
                        </a:rPr>
                        <a:t>Grand Total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59356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Garamond" panose="02020404030301010803" pitchFamily="18" charset="0"/>
                        </a:rPr>
                        <a:t>100.00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5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118511" y="18899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Land Use Survey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80513"/>
              </p:ext>
            </p:extLst>
          </p:nvPr>
        </p:nvGraphicFramePr>
        <p:xfrm>
          <a:off x="118511" y="1124744"/>
          <a:ext cx="4309473" cy="5229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784"/>
                <a:gridCol w="2069409"/>
                <a:gridCol w="814217"/>
                <a:gridCol w="869063"/>
              </a:tblGrid>
              <a:tr h="3918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Serial No.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Land Use Type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Area </a:t>
                      </a:r>
                      <a:endParaRPr lang="en-US" sz="120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Sq. km.)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Percentage (%) 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3918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Agriculture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104.31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45.78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Char Land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15.52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6.81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Circulation Network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1.71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0.75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Commercial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0.39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0.17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Community Service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Education and Research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0.07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0.03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Government Services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0.07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0.03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Group of Trees / Forest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0.32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0.14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Health Services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3794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Manufacturing and Processing Activities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0.13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Mixed Use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Recreational Facilities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Religious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0.05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Residential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32.60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14.31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Restricted Area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Sand/Sand Dunes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22.58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9.91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Service Activity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Transport </a:t>
                      </a:r>
                      <a:r>
                        <a:rPr lang="en-US" sz="1200" b="1" dirty="0" smtClean="0">
                          <a:effectLst/>
                          <a:latin typeface="Garamond" panose="02020404030301010803" pitchFamily="18" charset="0"/>
                        </a:rPr>
                        <a:t>&amp; </a:t>
                      </a: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Communication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0.12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0.05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Vacant Land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Water Body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2829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2150" algn="l"/>
                        </a:tabLs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49.59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4152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21.76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593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 Grand Total 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Garamond" panose="02020404030301010803" pitchFamily="18" charset="0"/>
                        </a:rPr>
                        <a:t>227.85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Garamond" panose="02020404030301010803" pitchFamily="18" charset="0"/>
                        </a:rPr>
                        <a:t>100.00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600" r="1994" b="1757"/>
          <a:stretch/>
        </p:blipFill>
        <p:spPr bwMode="auto">
          <a:xfrm>
            <a:off x="4563473" y="571891"/>
            <a:ext cx="4493441" cy="620009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3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118511" y="18899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Land Use Survey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44185"/>
              </p:ext>
            </p:extLst>
          </p:nvPr>
        </p:nvGraphicFramePr>
        <p:xfrm>
          <a:off x="118511" y="1044626"/>
          <a:ext cx="4061604" cy="5117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460"/>
                <a:gridCol w="1572749"/>
                <a:gridCol w="720080"/>
                <a:gridCol w="677080"/>
                <a:gridCol w="731235"/>
              </a:tblGrid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Serial No.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Land Use Type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Area </a:t>
                      </a:r>
                      <a:endParaRPr lang="en-US" sz="1050" b="1" dirty="0" smtClean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Acre)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Area </a:t>
                      </a:r>
                      <a:endParaRPr lang="en-US" sz="1050" b="1" dirty="0" smtClean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Sq. km.)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Percentage (%) 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31486.694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127.42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30.87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Char Land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13556.931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54.862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13.29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Circulation Network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253.807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1.027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0.25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45.679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0.184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0.04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Community Service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Education and Research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56.067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0.227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0.05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Government Services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18.381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0.074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Group of Trees / Forest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2.354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0.009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Health Services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6.666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0.027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Manufacturing and Processing Activities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63.261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0.256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Mixed Use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55.182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0.223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0.05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Recreational Facilities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0.006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0.00002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Religious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6.969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0.028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7263.264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29.393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7.12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Restricted Area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Sand/Sand Dunes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17226.021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69.711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16.89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Service Activity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0.087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0.0004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Transport and Communication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0.016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0.00007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Vacant Land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1.587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0.006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Water Body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31960.02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129.337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31.33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 Grand Total 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38936.11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157.57</a:t>
                      </a:r>
                      <a:endParaRPr lang="en-US" sz="105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100.00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1843" r="2403" b="1991"/>
          <a:stretch/>
        </p:blipFill>
        <p:spPr bwMode="auto">
          <a:xfrm>
            <a:off x="4241075" y="644434"/>
            <a:ext cx="4815840" cy="6136549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02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118511" y="34978"/>
            <a:ext cx="8938403" cy="552992"/>
          </a:xfrm>
          <a:prstGeom prst="rect">
            <a:avLst/>
          </a:prstGeom>
        </p:spPr>
        <p:txBody>
          <a:bodyPr vert="horz" lIns="101882" tIns="50941" rIns="101882" bIns="50941" rtlCol="0" anchor="b">
            <a:no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Land Use Survey</a:t>
            </a:r>
            <a:endParaRPr lang="en-US" sz="40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96" y="571891"/>
            <a:ext cx="4810718" cy="622563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025042"/>
              </p:ext>
            </p:extLst>
          </p:nvPr>
        </p:nvGraphicFramePr>
        <p:xfrm>
          <a:off x="72130" y="1124883"/>
          <a:ext cx="4127337" cy="4819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709"/>
                <a:gridCol w="1423221"/>
                <a:gridCol w="831237"/>
                <a:gridCol w="686101"/>
                <a:gridCol w="743069"/>
              </a:tblGrid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Serial No.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Land Use Type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Area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(Acre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Area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(Sq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. km.)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Percentage (%) 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Agriculture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21858.67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88.46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56.14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Char Land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2659.93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10.76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6.83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Circulation Network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264.30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1.07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0.68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Commercial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99.48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0.40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0.26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Community Service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0.57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Education and Research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66.55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0.27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0.17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Government Services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15.48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Group of </a:t>
                      </a: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Trees/Forest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1871.40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7.57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4.81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Health Services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3.80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Manufacturing and 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Processing </a:t>
                      </a: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Activities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35.34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0.14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0.09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Mixed Use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0.35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Recreational Facilities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3.68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Religious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21.05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0.09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Residential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5067.26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20.51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13.01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Restricted Area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0.94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Sand/Sand Dunes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1175.46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4.76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3.02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Service Activity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0.40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Transport and </a:t>
                      </a:r>
                      <a:endParaRPr lang="en-US" sz="1100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Garamond" panose="02020404030301010803" pitchFamily="18" charset="0"/>
                        </a:rPr>
                        <a:t>Communication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19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Vacant Land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1.28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0.00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20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Water Body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6667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5790.16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255905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23.43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30099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14.87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  <a:tr h="19278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 Grand Total 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38936.11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Garamond" panose="02020404030301010803" pitchFamily="18" charset="0"/>
                        </a:rPr>
                        <a:t>157.57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Garamond" panose="02020404030301010803" pitchFamily="18" charset="0"/>
                        </a:rPr>
                        <a:t>100.00</a:t>
                      </a:r>
                      <a:endParaRPr lang="en-US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9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 Survey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8" y="1124744"/>
            <a:ext cx="4233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Calibri" panose="020F0502020204030204" pitchFamily="34" charset="0"/>
              </a:rPr>
              <a:t>Summary of Spot Level Data of </a:t>
            </a:r>
            <a:r>
              <a:rPr lang="en-US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Saghata </a:t>
            </a:r>
            <a:r>
              <a:rPr lang="en-US" b="1" dirty="0">
                <a:latin typeface="Garamond" panose="02020404030301010803" pitchFamily="18" charset="0"/>
                <a:ea typeface="Calibri" panose="020F0502020204030204" pitchFamily="34" charset="0"/>
              </a:rPr>
              <a:t>Upazila</a:t>
            </a:r>
            <a:endParaRPr lang="en-US" dirty="0">
              <a:latin typeface="Garamond" panose="02020404030301010803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88657"/>
              </p:ext>
            </p:extLst>
          </p:nvPr>
        </p:nvGraphicFramePr>
        <p:xfrm>
          <a:off x="110157" y="1837096"/>
          <a:ext cx="4013018" cy="1386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6727"/>
                <a:gridCol w="1076291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Garamond" panose="02020404030301010803" pitchFamily="18" charset="0"/>
                        </a:rPr>
                        <a:t>Total Spot Level Points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568930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Highest Elevation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21.743m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Garamond" panose="02020404030301010803" pitchFamily="18" charset="0"/>
                        </a:rPr>
                        <a:t>Lowest Elevation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-0.997m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Mean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17.527m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Garamond" panose="02020404030301010803" pitchFamily="18" charset="0"/>
                        </a:rPr>
                        <a:t>Standard Deviation</a:t>
                      </a:r>
                      <a:endParaRPr lang="en-US" sz="14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Garamond" panose="02020404030301010803" pitchFamily="18" charset="0"/>
                        </a:rPr>
                        <a:t>3.003m</a:t>
                      </a:r>
                      <a:endParaRPr lang="en-US" sz="14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2" y="696513"/>
            <a:ext cx="4840999" cy="61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 Survey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60" y="1412776"/>
            <a:ext cx="4047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Calibri" panose="020F0502020204030204" pitchFamily="34" charset="0"/>
              </a:rPr>
              <a:t>Summary of Spot Level Data of </a:t>
            </a:r>
            <a:endParaRPr lang="en-US" b="1" dirty="0" smtClean="0">
              <a:latin typeface="Garamond" panose="02020404030301010803" pitchFamily="18" charset="0"/>
              <a:ea typeface="Calibri" panose="020F0502020204030204" pitchFamily="34" charset="0"/>
            </a:endParaRPr>
          </a:p>
          <a:p>
            <a:r>
              <a:rPr lang="en-US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Sariakandi </a:t>
            </a:r>
            <a:r>
              <a:rPr lang="en-US" b="1" dirty="0">
                <a:latin typeface="Garamond" panose="02020404030301010803" pitchFamily="18" charset="0"/>
                <a:ea typeface="Calibri" panose="020F0502020204030204" pitchFamily="34" charset="0"/>
              </a:rPr>
              <a:t>Upazila</a:t>
            </a:r>
            <a:endParaRPr lang="en-US" dirty="0">
              <a:latin typeface="Garamond" panose="02020404030301010803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202278"/>
              </p:ext>
            </p:extLst>
          </p:nvPr>
        </p:nvGraphicFramePr>
        <p:xfrm>
          <a:off x="107504" y="2204864"/>
          <a:ext cx="3943350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4702"/>
                <a:gridCol w="1068648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Spot Level Points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1030880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Highest Elevation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21.744 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Lowest Elevation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2.459 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Mean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14.209 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Standard Deviation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3.793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1600" r="1989" b="1642"/>
          <a:stretch/>
        </p:blipFill>
        <p:spPr bwMode="auto">
          <a:xfrm>
            <a:off x="4232179" y="721154"/>
            <a:ext cx="4885508" cy="611817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45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 Survey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/>
          <a:stretch/>
        </p:blipFill>
        <p:spPr>
          <a:xfrm>
            <a:off x="4233332" y="692696"/>
            <a:ext cx="4851015" cy="616530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824103"/>
              </p:ext>
            </p:extLst>
          </p:nvPr>
        </p:nvGraphicFramePr>
        <p:xfrm>
          <a:off x="251520" y="1921243"/>
          <a:ext cx="3877733" cy="1386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600"/>
                <a:gridCol w="1490133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Total Spot Level Points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396930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Highest Elevation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21.743m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Lowest Elevation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2.140m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Mean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17.149m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Standard Deviation</a:t>
                      </a:r>
                      <a:endParaRPr lang="en-US" sz="14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2.804m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9512" y="1196752"/>
            <a:ext cx="4233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Calibri" panose="020F0502020204030204" pitchFamily="34" charset="0"/>
              </a:rPr>
              <a:t>Summary of Spot Level Data of Sonatala Upazila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 Survey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5" y="2132856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Summary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Contour Line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Data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Saghata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331" r="2084" b="1399"/>
          <a:stretch/>
        </p:blipFill>
        <p:spPr bwMode="auto">
          <a:xfrm>
            <a:off x="4223657" y="639678"/>
            <a:ext cx="4855754" cy="614865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805004"/>
              </p:ext>
            </p:extLst>
          </p:nvPr>
        </p:nvGraphicFramePr>
        <p:xfrm>
          <a:off x="179512" y="2780928"/>
          <a:ext cx="3899808" cy="1386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3879"/>
                <a:gridCol w="1045929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Contour 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638031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Highest Elevation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22.89m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Lowest Elevation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0.00m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Mean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17.67m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Standard Deviation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1.858m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0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 Survey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96752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Summary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Contour Line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Data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Sariakandi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t="2026" r="2409" b="2290"/>
          <a:stretch/>
        </p:blipFill>
        <p:spPr bwMode="auto">
          <a:xfrm>
            <a:off x="4249783" y="639678"/>
            <a:ext cx="4824548" cy="6144300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53869"/>
              </p:ext>
            </p:extLst>
          </p:nvPr>
        </p:nvGraphicFramePr>
        <p:xfrm>
          <a:off x="138460" y="1709392"/>
          <a:ext cx="3943350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565"/>
                <a:gridCol w="1295785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Contour Line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Highest Elevation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22.17 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Lowest Elevation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12.81 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Mean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17.86 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Standard Deviation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1.500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8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395536" y="0"/>
            <a:ext cx="8475309" cy="714381"/>
          </a:xfrm>
          <a:prstGeom prst="rect">
            <a:avLst/>
          </a:prstGeom>
        </p:spPr>
        <p:txBody>
          <a:bodyPr vert="horz" lIns="101882" tIns="50941" rIns="101882" bIns="50941" rtlCol="0" anchor="b">
            <a:norm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At a Glance of Sariakandi Upazila</a:t>
            </a:r>
            <a:endParaRPr lang="en-US" sz="40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1383249"/>
            <a:ext cx="411216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Name of Upazila: </a:t>
            </a:r>
            <a:r>
              <a:rPr lang="en-US" sz="2000" dirty="0">
                <a:latin typeface="Garamond" panose="02020404030301010803" pitchFamily="18" charset="0"/>
              </a:rPr>
              <a:t>Sariakandi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Name of District: </a:t>
            </a:r>
            <a:r>
              <a:rPr lang="en-US" sz="2000" dirty="0">
                <a:latin typeface="Garamond" panose="02020404030301010803" pitchFamily="18" charset="0"/>
              </a:rPr>
              <a:t>Bogra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Administrative Unit: </a:t>
            </a:r>
            <a:r>
              <a:rPr lang="en-US" sz="2000" dirty="0">
                <a:latin typeface="Garamond" panose="02020404030301010803" pitchFamily="18" charset="0"/>
              </a:rPr>
              <a:t>1 Paurashava, 12 Unions, 117 Mauzas and 173 Villages.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Planning Area: </a:t>
            </a:r>
            <a:r>
              <a:rPr lang="en-US" sz="2000" dirty="0">
                <a:latin typeface="Garamond" panose="02020404030301010803" pitchFamily="18" charset="0"/>
              </a:rPr>
              <a:t>408.50 sq. km.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Total Population: </a:t>
            </a:r>
            <a:r>
              <a:rPr lang="en-US" sz="2000" dirty="0">
                <a:latin typeface="Garamond" panose="02020404030301010803" pitchFamily="18" charset="0"/>
              </a:rPr>
              <a:t>2,70,719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Urban Population: </a:t>
            </a:r>
            <a:r>
              <a:rPr lang="en-US" sz="2000" dirty="0">
                <a:latin typeface="Garamond" panose="02020404030301010803" pitchFamily="18" charset="0"/>
              </a:rPr>
              <a:t>18,543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Rural Population: </a:t>
            </a:r>
            <a:r>
              <a:rPr lang="en-US" sz="2000" dirty="0">
                <a:latin typeface="Garamond" panose="02020404030301010803" pitchFamily="18" charset="0"/>
              </a:rPr>
              <a:t>2,52,176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Population Density: </a:t>
            </a:r>
            <a:r>
              <a:rPr lang="en-US" sz="2000" dirty="0">
                <a:latin typeface="Garamond" panose="02020404030301010803" pitchFamily="18" charset="0"/>
              </a:rPr>
              <a:t>663 (per sq. km.)</a:t>
            </a:r>
          </a:p>
          <a:p>
            <a:pPr algn="r"/>
            <a:r>
              <a:rPr lang="en-US" sz="1200" dirty="0" smtClean="0">
                <a:latin typeface="Garamond" panose="02020404030301010803" pitchFamily="18" charset="0"/>
              </a:rPr>
              <a:t>(</a:t>
            </a:r>
            <a:r>
              <a:rPr lang="en-US" sz="1200" i="1" dirty="0" smtClean="0">
                <a:latin typeface="Garamond" panose="02020404030301010803" pitchFamily="18" charset="0"/>
              </a:rPr>
              <a:t>Source: BBS, 2011</a:t>
            </a:r>
            <a:r>
              <a:rPr lang="en-US" sz="1200" dirty="0" smtClean="0">
                <a:latin typeface="Garamond" panose="02020404030301010803" pitchFamily="18" charset="0"/>
              </a:rPr>
              <a:t>)</a:t>
            </a:r>
            <a:endParaRPr lang="en-US" sz="12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813" r="1994" b="1971"/>
          <a:stretch/>
        </p:blipFill>
        <p:spPr bwMode="auto">
          <a:xfrm>
            <a:off x="4255007" y="714356"/>
            <a:ext cx="4802057" cy="6064911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42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Topographic Survey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89" y="2492896"/>
            <a:ext cx="4113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Summary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Contour Line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Data of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Sonatala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73" y="639678"/>
            <a:ext cx="4912360" cy="621544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91446"/>
              </p:ext>
            </p:extLst>
          </p:nvPr>
        </p:nvGraphicFramePr>
        <p:xfrm>
          <a:off x="134196" y="3140968"/>
          <a:ext cx="4012777" cy="1386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3550"/>
                <a:gridCol w="1519227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Total Contour Line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500588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Highest Elevation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0.03m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Lowest Elevation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22.77m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Mean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17.76m</a:t>
                      </a:r>
                      <a:endParaRPr lang="en-US" sz="16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Standard Deviation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Garamond" panose="02020404030301010803" pitchFamily="18" charset="0"/>
                        </a:rPr>
                        <a:t>1.697m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2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961" y="3375665"/>
            <a:ext cx="43612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3D Display of Physical Features in </a:t>
            </a:r>
            <a:r>
              <a:rPr lang="en-US" sz="14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Sonatala </a:t>
            </a:r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Town Area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245" y="0"/>
            <a:ext cx="8357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3D Visualization of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Physical Features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3777" y="784630"/>
            <a:ext cx="4248471" cy="2591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H:\Untitled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 bwMode="auto">
          <a:xfrm>
            <a:off x="4606986" y="780746"/>
            <a:ext cx="4392488" cy="25949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4257" y="3390581"/>
            <a:ext cx="4644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3D Display of Physical Features in </a:t>
            </a:r>
            <a:r>
              <a:rPr lang="en-US" sz="14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Sariakandi </a:t>
            </a:r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Town Area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C:\Users\MEPC\Desktop\Supported folder\Capture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43" y="3861048"/>
            <a:ext cx="4248471" cy="2591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159222" y="6465530"/>
            <a:ext cx="4644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3D Display of Physical Features in </a:t>
            </a:r>
            <a:r>
              <a:rPr lang="en-US" sz="14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Saghata </a:t>
            </a:r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Town Area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271" y="91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Physical Feature Survey Photographs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12" y="3845859"/>
            <a:ext cx="38608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24" y="853239"/>
            <a:ext cx="3860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5" y="853239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9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010" y="876814"/>
            <a:ext cx="833045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Objectives of the Survey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Garamond" panose="02020404030301010803" pitchFamily="18" charset="0"/>
              </a:rPr>
              <a:t>To understand demographic </a:t>
            </a:r>
            <a:r>
              <a:rPr lang="en-US" sz="2000" b="1" dirty="0">
                <a:latin typeface="Garamond" panose="02020404030301010803" pitchFamily="18" charset="0"/>
              </a:rPr>
              <a:t>and </a:t>
            </a:r>
            <a:r>
              <a:rPr lang="en-US" sz="2000" b="1" dirty="0" smtClean="0">
                <a:latin typeface="Garamond" panose="02020404030301010803" pitchFamily="18" charset="0"/>
              </a:rPr>
              <a:t>socio-economic </a:t>
            </a:r>
            <a:r>
              <a:rPr lang="en-US" sz="2000" b="1" dirty="0">
                <a:latin typeface="Garamond" panose="02020404030301010803" pitchFamily="18" charset="0"/>
              </a:rPr>
              <a:t>characteristics </a:t>
            </a:r>
            <a:r>
              <a:rPr lang="en-US" sz="2000" b="1" dirty="0" smtClean="0">
                <a:latin typeface="Garamond" panose="02020404030301010803" pitchFamily="18" charset="0"/>
              </a:rPr>
              <a:t>of        households </a:t>
            </a:r>
            <a:r>
              <a:rPr lang="en-US" sz="2000" b="1" dirty="0">
                <a:latin typeface="Garamond" panose="02020404030301010803" pitchFamily="18" charset="0"/>
              </a:rPr>
              <a:t>and population;</a:t>
            </a:r>
            <a:endParaRPr lang="en-US" sz="2000" b="1" dirty="0" smtClean="0">
              <a:latin typeface="Garamond" panose="020204040303010108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Garamond" panose="02020404030301010803" pitchFamily="18" charset="0"/>
              </a:rPr>
              <a:t>To understand Union </a:t>
            </a:r>
            <a:r>
              <a:rPr lang="en-US" sz="2000" b="1" dirty="0">
                <a:latin typeface="Garamond" panose="02020404030301010803" pitchFamily="18" charset="0"/>
              </a:rPr>
              <a:t>and Pourashava/Upazila HQ (as the case may be) service </a:t>
            </a:r>
            <a:r>
              <a:rPr lang="en-US" sz="2000" b="1" dirty="0" smtClean="0">
                <a:latin typeface="Garamond" panose="02020404030301010803" pitchFamily="18" charset="0"/>
              </a:rPr>
              <a:t>provisions, </a:t>
            </a:r>
            <a:r>
              <a:rPr lang="en-US" sz="2000" b="1" dirty="0">
                <a:latin typeface="Garamond" panose="02020404030301010803" pitchFamily="18" charset="0"/>
              </a:rPr>
              <a:t>including infrastructure and social facilities</a:t>
            </a:r>
            <a:r>
              <a:rPr lang="en-US" sz="2000" b="1" dirty="0" smtClean="0">
                <a:latin typeface="Garamond" panose="02020404030301010803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Garamond" panose="02020404030301010803" pitchFamily="18" charset="0"/>
              </a:rPr>
              <a:t>To understand situation of access </a:t>
            </a:r>
            <a:r>
              <a:rPr lang="en-US" sz="2000" b="1" dirty="0">
                <a:latin typeface="Garamond" panose="02020404030301010803" pitchFamily="18" charset="0"/>
              </a:rPr>
              <a:t>to the essential services and </a:t>
            </a:r>
            <a:r>
              <a:rPr lang="en-US" sz="2000" b="1" dirty="0" smtClean="0">
                <a:latin typeface="Garamond" panose="02020404030301010803" pitchFamily="18" charset="0"/>
              </a:rPr>
              <a:t>facilities by the inhabitants; and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>
                <a:latin typeface="Garamond" panose="02020404030301010803" pitchFamily="18" charset="0"/>
              </a:rPr>
              <a:t>To suggest some concrete recommendations for the development of </a:t>
            </a:r>
            <a:r>
              <a:rPr lang="en-US" sz="2000" b="1" dirty="0" smtClean="0">
                <a:latin typeface="Garamond" panose="02020404030301010803" pitchFamily="18" charset="0"/>
              </a:rPr>
              <a:t>    Upazila.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342" y="3801292"/>
            <a:ext cx="8328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Determination of Sample and Sample </a:t>
            </a:r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Size</a:t>
            </a:r>
          </a:p>
          <a:p>
            <a:pPr algn="just"/>
            <a:r>
              <a:rPr lang="en-US" sz="2000" b="1" dirty="0">
                <a:latin typeface="Garamond" panose="02020404030301010803" pitchFamily="18" charset="0"/>
              </a:rPr>
              <a:t>The survey has been conducted through administering a pre-designed </a:t>
            </a:r>
            <a:r>
              <a:rPr lang="en-US" sz="2000" b="1" dirty="0" smtClean="0">
                <a:latin typeface="Garamond" panose="02020404030301010803" pitchFamily="18" charset="0"/>
              </a:rPr>
              <a:t>      Household </a:t>
            </a:r>
            <a:r>
              <a:rPr lang="en-US" sz="2000" b="1" dirty="0">
                <a:latin typeface="Garamond" panose="02020404030301010803" pitchFamily="18" charset="0"/>
              </a:rPr>
              <a:t>Questionnaire in Bangla, which was finalized in consultation </a:t>
            </a:r>
            <a:r>
              <a:rPr lang="en-US" sz="2000" b="1" dirty="0" smtClean="0">
                <a:latin typeface="Garamond" panose="02020404030301010803" pitchFamily="18" charset="0"/>
              </a:rPr>
              <a:t>  with </a:t>
            </a:r>
            <a:r>
              <a:rPr lang="en-US" sz="2000" b="1" dirty="0">
                <a:latin typeface="Garamond" panose="02020404030301010803" pitchFamily="18" charset="0"/>
              </a:rPr>
              <a:t>the Client (UDD). </a:t>
            </a:r>
            <a:r>
              <a:rPr lang="en-US" sz="2000" b="1" dirty="0" smtClean="0">
                <a:latin typeface="Garamond" panose="02020404030301010803" pitchFamily="18" charset="0"/>
              </a:rPr>
              <a:t>Based on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sz="2000" b="1" dirty="0" smtClean="0">
                <a:latin typeface="Garamond" panose="02020404030301010803" pitchFamily="18" charset="0"/>
              </a:rPr>
              <a:t>Project </a:t>
            </a:r>
            <a:r>
              <a:rPr lang="en-US" sz="2000" b="1" dirty="0">
                <a:latin typeface="Garamond" panose="02020404030301010803" pitchFamily="18" charset="0"/>
              </a:rPr>
              <a:t>Director’s </a:t>
            </a:r>
            <a:r>
              <a:rPr lang="en-US" sz="2000" b="1" dirty="0" smtClean="0">
                <a:latin typeface="Garamond" panose="02020404030301010803" pitchFamily="18" charset="0"/>
              </a:rPr>
              <a:t>office recommendation, Sample Household size of each Upazila are: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Saghata- 1,115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Sariakandi- 1,113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Sonatala- 1,111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474" y="155453"/>
            <a:ext cx="80205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Socio-economic Survey</a:t>
            </a:r>
          </a:p>
        </p:txBody>
      </p:sp>
    </p:spTree>
    <p:extLst>
      <p:ext uri="{BB962C8B-B14F-4D97-AF65-F5344CB8AC3E}">
        <p14:creationId xmlns:p14="http://schemas.microsoft.com/office/powerpoint/2010/main" val="14228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057" y="0"/>
            <a:ext cx="8020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Socio-economic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Survey: Major Findings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88" y="3463923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29509874"/>
              </p:ext>
            </p:extLst>
          </p:nvPr>
        </p:nvGraphicFramePr>
        <p:xfrm>
          <a:off x="2051721" y="3732911"/>
          <a:ext cx="4475544" cy="283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76453677"/>
              </p:ext>
            </p:extLst>
          </p:nvPr>
        </p:nvGraphicFramePr>
        <p:xfrm>
          <a:off x="251520" y="670133"/>
          <a:ext cx="4248471" cy="277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576354" y="3463922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50483043"/>
              </p:ext>
            </p:extLst>
          </p:nvPr>
        </p:nvGraphicFramePr>
        <p:xfrm>
          <a:off x="4644008" y="656806"/>
          <a:ext cx="4248472" cy="279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1973893" y="6568389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20652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73672506"/>
              </p:ext>
            </p:extLst>
          </p:nvPr>
        </p:nvGraphicFramePr>
        <p:xfrm>
          <a:off x="107504" y="706077"/>
          <a:ext cx="4320480" cy="2714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34118576"/>
              </p:ext>
            </p:extLst>
          </p:nvPr>
        </p:nvGraphicFramePr>
        <p:xfrm>
          <a:off x="1907704" y="3697650"/>
          <a:ext cx="4558600" cy="2793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499992" y="3402743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658383343"/>
              </p:ext>
            </p:extLst>
          </p:nvPr>
        </p:nvGraphicFramePr>
        <p:xfrm>
          <a:off x="4576354" y="692696"/>
          <a:ext cx="4460143" cy="272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835696" y="6453336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057" y="0"/>
            <a:ext cx="8020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Socio-economic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Survey: Major Findings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25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4" y="3464475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0545" y="3427778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04891346"/>
              </p:ext>
            </p:extLst>
          </p:nvPr>
        </p:nvGraphicFramePr>
        <p:xfrm>
          <a:off x="2195736" y="3776114"/>
          <a:ext cx="4429709" cy="2783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72640396"/>
              </p:ext>
            </p:extLst>
          </p:nvPr>
        </p:nvGraphicFramePr>
        <p:xfrm>
          <a:off x="4612866" y="692258"/>
          <a:ext cx="4421279" cy="2772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79861514"/>
              </p:ext>
            </p:extLst>
          </p:nvPr>
        </p:nvGraphicFramePr>
        <p:xfrm>
          <a:off x="98383" y="691989"/>
          <a:ext cx="4482738" cy="275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6057" y="0"/>
            <a:ext cx="8020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Socio-economic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Survey: Major Findings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52" y="6559619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356151981"/>
              </p:ext>
            </p:extLst>
          </p:nvPr>
        </p:nvGraphicFramePr>
        <p:xfrm>
          <a:off x="2323198" y="3774146"/>
          <a:ext cx="434616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68410395"/>
              </p:ext>
            </p:extLst>
          </p:nvPr>
        </p:nvGraphicFramePr>
        <p:xfrm>
          <a:off x="4672064" y="700410"/>
          <a:ext cx="4357323" cy="271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9404887"/>
              </p:ext>
            </p:extLst>
          </p:nvPr>
        </p:nvGraphicFramePr>
        <p:xfrm>
          <a:off x="123321" y="690250"/>
          <a:ext cx="4360817" cy="272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07504" y="3432796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3422691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752" y="6559619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057" y="0"/>
            <a:ext cx="8020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Socio-economic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Survey: Major Findings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61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_20151109_103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610" y="3861048"/>
            <a:ext cx="4038600" cy="282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3" descr="H:\Survey Photo_package_4\Gaibandha_Saghata\Socio-economic Survey\Saghata_Socio-econom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10" y="836098"/>
            <a:ext cx="4038600" cy="28413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1" y="60257"/>
            <a:ext cx="8364766" cy="6211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Socio-economic Survey Photographs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37" y="801231"/>
            <a:ext cx="4025918" cy="2911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584" y="3861048"/>
            <a:ext cx="4044571" cy="28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3803" y="33598"/>
            <a:ext cx="823091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Formal-Informal Economy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828" y="780139"/>
            <a:ext cx="43482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1. Formal Economic Sector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Economic Group;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Bank/</a:t>
            </a:r>
            <a:r>
              <a:rPr lang="en-US" dirty="0" err="1" smtClean="0">
                <a:latin typeface="Garamond" panose="02020404030301010803" pitchFamily="18" charset="0"/>
              </a:rPr>
              <a:t>Bima</a:t>
            </a:r>
            <a:r>
              <a:rPr lang="en-US" dirty="0" smtClean="0">
                <a:latin typeface="Garamond" panose="02020404030301010803" pitchFamily="18" charset="0"/>
              </a:rPr>
              <a:t>, NGO;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Haat/Bazar, Growth Centre;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Industry.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2. Informal Economic Sector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Road side/Footpath </a:t>
            </a:r>
            <a:r>
              <a:rPr lang="en-US" dirty="0" smtClean="0">
                <a:latin typeface="Garamond" panose="02020404030301010803" pitchFamily="18" charset="0"/>
              </a:rPr>
              <a:t>market;</a:t>
            </a:r>
            <a:endParaRPr lang="en-US" dirty="0">
              <a:latin typeface="Garamond" panose="02020404030301010803" pitchFamily="18" charset="0"/>
            </a:endParaRP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Mobile </a:t>
            </a:r>
            <a:r>
              <a:rPr lang="en-US" dirty="0" smtClean="0">
                <a:latin typeface="Garamond" panose="02020404030301010803" pitchFamily="18" charset="0"/>
              </a:rPr>
              <a:t>hawker;</a:t>
            </a:r>
            <a:endParaRPr lang="en-US" dirty="0">
              <a:latin typeface="Garamond" panose="02020404030301010803" pitchFamily="18" charset="0"/>
            </a:endParaRP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Daily Wage earners </a:t>
            </a:r>
            <a:r>
              <a:rPr lang="en-US" dirty="0" smtClean="0">
                <a:latin typeface="Garamond" panose="02020404030301010803" pitchFamily="18" charset="0"/>
              </a:rPr>
              <a:t>group;</a:t>
            </a:r>
            <a:endParaRPr lang="en-US" dirty="0">
              <a:latin typeface="Garamond" panose="02020404030301010803" pitchFamily="18" charset="0"/>
            </a:endParaRP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Homemade product </a:t>
            </a:r>
            <a:r>
              <a:rPr lang="en-US" dirty="0" smtClean="0">
                <a:latin typeface="Garamond" panose="02020404030301010803" pitchFamily="18" charset="0"/>
              </a:rPr>
              <a:t>business;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Agriculture.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843" y="836712"/>
            <a:ext cx="4314874" cy="3225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4146281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Determination of Sample and Sample </a:t>
            </a:r>
            <a:r>
              <a:rPr lang="en-U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Size</a:t>
            </a:r>
          </a:p>
          <a:p>
            <a:pPr algn="just"/>
            <a:r>
              <a:rPr lang="en-US" dirty="0">
                <a:latin typeface="Garamond" panose="02020404030301010803" pitchFamily="18" charset="0"/>
              </a:rPr>
              <a:t>The survey has been conducted through administering a pre-designed </a:t>
            </a:r>
            <a:r>
              <a:rPr lang="en-US" dirty="0" smtClean="0">
                <a:latin typeface="Garamond" panose="02020404030301010803" pitchFamily="18" charset="0"/>
              </a:rPr>
              <a:t>household questionnaire </a:t>
            </a:r>
            <a:r>
              <a:rPr lang="en-US" dirty="0">
                <a:latin typeface="Garamond" panose="02020404030301010803" pitchFamily="18" charset="0"/>
              </a:rPr>
              <a:t>in </a:t>
            </a:r>
            <a:r>
              <a:rPr lang="en-US" dirty="0" smtClean="0">
                <a:latin typeface="Garamond" panose="02020404030301010803" pitchFamily="18" charset="0"/>
              </a:rPr>
              <a:t>Bengali, </a:t>
            </a:r>
            <a:r>
              <a:rPr lang="en-US" dirty="0">
                <a:latin typeface="Garamond" panose="02020404030301010803" pitchFamily="18" charset="0"/>
              </a:rPr>
              <a:t>which was finalized in consultation with the </a:t>
            </a:r>
            <a:r>
              <a:rPr lang="en-US" dirty="0" smtClean="0">
                <a:latin typeface="Garamond" panose="02020404030301010803" pitchFamily="18" charset="0"/>
              </a:rPr>
              <a:t>client (UDD</a:t>
            </a:r>
            <a:r>
              <a:rPr lang="en-US" dirty="0">
                <a:latin typeface="Garamond" panose="02020404030301010803" pitchFamily="18" charset="0"/>
              </a:rPr>
              <a:t>). </a:t>
            </a:r>
            <a:r>
              <a:rPr lang="en-US" dirty="0" smtClean="0">
                <a:latin typeface="Garamond" panose="02020404030301010803" pitchFamily="18" charset="0"/>
              </a:rPr>
              <a:t>Based on</a:t>
            </a:r>
            <a:r>
              <a:rPr lang="en-US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Project          Director’s office recommended formula, sample household size of each Upazila.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Saghata- 1,115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Sariakandi- 1,113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Sonatala- 1,192</a:t>
            </a:r>
          </a:p>
        </p:txBody>
      </p:sp>
    </p:spTree>
    <p:extLst>
      <p:ext uri="{BB962C8B-B14F-4D97-AF65-F5344CB8AC3E}">
        <p14:creationId xmlns:p14="http://schemas.microsoft.com/office/powerpoint/2010/main" val="24684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/>
        </p:nvSpPr>
        <p:spPr>
          <a:xfrm>
            <a:off x="395536" y="0"/>
            <a:ext cx="8475309" cy="714381"/>
          </a:xfrm>
          <a:prstGeom prst="rect">
            <a:avLst/>
          </a:prstGeom>
        </p:spPr>
        <p:txBody>
          <a:bodyPr vert="horz" lIns="101882" tIns="50941" rIns="101882" bIns="50941" rtlCol="0" anchor="b">
            <a:normAutofit/>
          </a:bodyPr>
          <a:lstStyle>
            <a:lvl1pPr marL="0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800"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509412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indent="0" algn="l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At a Glance of Sonatala Upazila</a:t>
            </a:r>
            <a:endParaRPr lang="en-US" sz="40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1026006"/>
            <a:ext cx="461965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Name of Upazila: </a:t>
            </a:r>
            <a:r>
              <a:rPr lang="en-US" sz="2000" dirty="0" smtClean="0">
                <a:latin typeface="Garamond" panose="02020404030301010803" pitchFamily="18" charset="0"/>
              </a:rPr>
              <a:t>Sonatala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Name of District: </a:t>
            </a:r>
            <a:r>
              <a:rPr lang="en-US" sz="2000" dirty="0" smtClean="0">
                <a:latin typeface="Garamond" panose="02020404030301010803" pitchFamily="18" charset="0"/>
              </a:rPr>
              <a:t>Bogra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Administrative Unit: </a:t>
            </a:r>
            <a:r>
              <a:rPr lang="en-US" sz="2000" dirty="0" smtClean="0">
                <a:latin typeface="Garamond" panose="02020404030301010803" pitchFamily="18" charset="0"/>
              </a:rPr>
              <a:t>1 Paurashava, 7 Unions, 94 Mauzas and 125 Villages.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Planning Area: </a:t>
            </a:r>
            <a:r>
              <a:rPr lang="en-US" sz="2000" dirty="0" smtClean="0">
                <a:latin typeface="Garamond" panose="02020404030301010803" pitchFamily="18" charset="0"/>
              </a:rPr>
              <a:t>156.73 sq. km.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Total Population: </a:t>
            </a:r>
            <a:r>
              <a:rPr lang="en-US" sz="2000" dirty="0" smtClean="0">
                <a:latin typeface="Garamond" panose="02020404030301010803" pitchFamily="18" charset="0"/>
              </a:rPr>
              <a:t>1,86,778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Urban Population: </a:t>
            </a:r>
            <a:r>
              <a:rPr lang="en-US" sz="2000" dirty="0" smtClean="0">
                <a:latin typeface="Garamond" panose="02020404030301010803" pitchFamily="18" charset="0"/>
              </a:rPr>
              <a:t>24,720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Rural Population: </a:t>
            </a:r>
            <a:r>
              <a:rPr lang="en-US" sz="2000" dirty="0" smtClean="0">
                <a:latin typeface="Garamond" panose="02020404030301010803" pitchFamily="18" charset="0"/>
              </a:rPr>
              <a:t>1,62,058</a:t>
            </a:r>
          </a:p>
          <a:p>
            <a:pPr>
              <a:lnSpc>
                <a:spcPct val="130000"/>
              </a:lnSpc>
            </a:pPr>
            <a:r>
              <a:rPr lang="en-US" sz="2000" b="1" dirty="0" smtClean="0">
                <a:latin typeface="Garamond" panose="02020404030301010803" pitchFamily="18" charset="0"/>
              </a:rPr>
              <a:t>Population Density: </a:t>
            </a:r>
            <a:r>
              <a:rPr lang="en-US" sz="2000" dirty="0" smtClean="0">
                <a:latin typeface="Garamond" panose="02020404030301010803" pitchFamily="18" charset="0"/>
              </a:rPr>
              <a:t>1191 (</a:t>
            </a:r>
            <a:r>
              <a:rPr lang="en-US" sz="2000" dirty="0">
                <a:latin typeface="Garamond" panose="02020404030301010803" pitchFamily="18" charset="0"/>
              </a:rPr>
              <a:t>per sq. km</a:t>
            </a:r>
            <a:r>
              <a:rPr lang="en-US" sz="2000" dirty="0" smtClean="0">
                <a:latin typeface="Garamond" panose="02020404030301010803" pitchFamily="18" charset="0"/>
              </a:rPr>
              <a:t>.)</a:t>
            </a:r>
          </a:p>
          <a:p>
            <a:pPr algn="r"/>
            <a:r>
              <a:rPr lang="en-US" sz="1200" dirty="0" smtClean="0">
                <a:latin typeface="Garamond" panose="02020404030301010803" pitchFamily="18" charset="0"/>
              </a:rPr>
              <a:t>(</a:t>
            </a:r>
            <a:r>
              <a:rPr lang="en-US" sz="1200" i="1" dirty="0" smtClean="0">
                <a:latin typeface="Garamond" panose="02020404030301010803" pitchFamily="18" charset="0"/>
              </a:rPr>
              <a:t>Source: BBS, 2011</a:t>
            </a:r>
            <a:r>
              <a:rPr lang="en-US" sz="1200" dirty="0" smtClean="0">
                <a:latin typeface="Garamond" panose="02020404030301010803" pitchFamily="18" charset="0"/>
              </a:rPr>
              <a:t>)</a:t>
            </a:r>
            <a:endParaRPr lang="en-US" sz="12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714357"/>
            <a:ext cx="4300457" cy="60769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59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04" y="0"/>
            <a:ext cx="8856984" cy="5486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Formal-Informal Economic Survey: Major Findings</a:t>
            </a:r>
            <a:endParaRPr lang="en-US" sz="31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4069296739"/>
              </p:ext>
            </p:extLst>
          </p:nvPr>
        </p:nvGraphicFramePr>
        <p:xfrm>
          <a:off x="4635574" y="620688"/>
          <a:ext cx="432048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376288774"/>
              </p:ext>
            </p:extLst>
          </p:nvPr>
        </p:nvGraphicFramePr>
        <p:xfrm>
          <a:off x="2311921" y="3772723"/>
          <a:ext cx="4320480" cy="278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22"/>
          <p:cNvSpPr/>
          <p:nvPr/>
        </p:nvSpPr>
        <p:spPr>
          <a:xfrm>
            <a:off x="107504" y="3432796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0" y="3422691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9752" y="6559619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1124239274"/>
              </p:ext>
            </p:extLst>
          </p:nvPr>
        </p:nvGraphicFramePr>
        <p:xfrm>
          <a:off x="179512" y="620688"/>
          <a:ext cx="4320480" cy="280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052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04" y="0"/>
            <a:ext cx="8856984" cy="5486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Formal-Informal Economic Survey: Major Findings</a:t>
            </a:r>
            <a:endParaRPr lang="en-US" sz="31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215665843"/>
              </p:ext>
            </p:extLst>
          </p:nvPr>
        </p:nvGraphicFramePr>
        <p:xfrm>
          <a:off x="173397" y="620688"/>
          <a:ext cx="4332709" cy="280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07504" y="3432796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422691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52" y="6559619"/>
            <a:ext cx="1787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Times New Roman" panose="02020603050405020304" pitchFamily="18" charset="0"/>
              </a:rPr>
              <a:t>Source: Field Survey 2016</a:t>
            </a:r>
            <a:endParaRPr lang="en-US" sz="1200" dirty="0">
              <a:latin typeface="Garamond" panose="02020404030301010803" pitchFamily="18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444948"/>
              </p:ext>
            </p:extLst>
          </p:nvPr>
        </p:nvGraphicFramePr>
        <p:xfrm>
          <a:off x="4644009" y="620688"/>
          <a:ext cx="4320479" cy="280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547203339"/>
              </p:ext>
            </p:extLst>
          </p:nvPr>
        </p:nvGraphicFramePr>
        <p:xfrm>
          <a:off x="2332484" y="3790553"/>
          <a:ext cx="4320480" cy="2770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64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04" y="0"/>
            <a:ext cx="8856984" cy="5486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Formal-Informal Economic Survey Photographs</a:t>
            </a:r>
            <a:endParaRPr lang="en-US" sz="31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032448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3528" y="3434516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Informal Activities at Saghata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8" name="Picture 7" descr="IMG_205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692696"/>
            <a:ext cx="4212468" cy="2736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518856" y="3464049"/>
            <a:ext cx="4229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Formal Activities at Sariakandi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4032448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23528" y="6525344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Conducting Survey Activities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12" name="Picture 11" descr="F:\Agri-meeting and Formal_Informal Pictures\IMG_179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02" y="3789041"/>
            <a:ext cx="4208462" cy="275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564521" y="6524575"/>
            <a:ext cx="4229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Informal Activities at Saghata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880769844"/>
              </p:ext>
            </p:extLst>
          </p:nvPr>
        </p:nvGraphicFramePr>
        <p:xfrm>
          <a:off x="2051720" y="3789040"/>
          <a:ext cx="4464496" cy="289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7504" y="0"/>
            <a:ext cx="8856984" cy="6926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Shift Share Analysis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69598995"/>
              </p:ext>
            </p:extLst>
          </p:nvPr>
        </p:nvGraphicFramePr>
        <p:xfrm>
          <a:off x="107504" y="693862"/>
          <a:ext cx="4392488" cy="295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1524816"/>
              </p:ext>
            </p:extLst>
          </p:nvPr>
        </p:nvGraphicFramePr>
        <p:xfrm>
          <a:off x="4572000" y="687338"/>
          <a:ext cx="4392488" cy="2957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86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Agricultural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742" y="1236525"/>
            <a:ext cx="80307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Main Objectives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>
                <a:latin typeface="Garamond" panose="02020404030301010803" pitchFamily="18" charset="0"/>
              </a:rPr>
              <a:t>To assess the present cropping pattern and </a:t>
            </a:r>
            <a:r>
              <a:rPr lang="en-US" sz="2400" b="1" dirty="0" smtClean="0">
                <a:latin typeface="Garamond" panose="02020404030301010803" pitchFamily="18" charset="0"/>
              </a:rPr>
              <a:t>cropping          intensities </a:t>
            </a:r>
            <a:r>
              <a:rPr lang="en-US" sz="2400" b="1" dirty="0">
                <a:latin typeface="Garamond" panose="02020404030301010803" pitchFamily="18" charset="0"/>
              </a:rPr>
              <a:t>(single, double and triple crop area), land </a:t>
            </a:r>
            <a:r>
              <a:rPr lang="en-US" sz="2400" b="1" dirty="0" smtClean="0">
                <a:latin typeface="Garamond" panose="02020404030301010803" pitchFamily="18" charset="0"/>
              </a:rPr>
              <a:t>        utilization </a:t>
            </a:r>
            <a:r>
              <a:rPr lang="en-US" sz="2400" b="1" dirty="0">
                <a:latin typeface="Garamond" panose="02020404030301010803" pitchFamily="18" charset="0"/>
              </a:rPr>
              <a:t>and flood level;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Garamond" panose="02020404030301010803" pitchFamily="18" charset="0"/>
              </a:rPr>
              <a:t>To </a:t>
            </a:r>
            <a:r>
              <a:rPr lang="en-US" sz="2400" b="1" dirty="0">
                <a:latin typeface="Garamond" panose="02020404030301010803" pitchFamily="18" charset="0"/>
              </a:rPr>
              <a:t>determine the growth or decline of agricultural land </a:t>
            </a:r>
            <a:r>
              <a:rPr lang="en-US" sz="2400" b="1" dirty="0" smtClean="0">
                <a:latin typeface="Garamond" panose="02020404030301010803" pitchFamily="18" charset="0"/>
              </a:rPr>
              <a:t>   during </a:t>
            </a:r>
            <a:r>
              <a:rPr lang="en-US" sz="2400" b="1" dirty="0">
                <a:latin typeface="Garamond" panose="02020404030301010803" pitchFamily="18" charset="0"/>
              </a:rPr>
              <a:t>last ten years (from 2005-2016)</a:t>
            </a:r>
            <a:r>
              <a:rPr lang="en-US" sz="2400" b="1" dirty="0" smtClean="0">
                <a:latin typeface="Garamond" panose="02020404030301010803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Garamond" panose="02020404030301010803" pitchFamily="18" charset="0"/>
              </a:rPr>
              <a:t>To </a:t>
            </a:r>
            <a:r>
              <a:rPr lang="en-US" sz="2400" b="1" dirty="0">
                <a:latin typeface="Garamond" panose="02020404030301010803" pitchFamily="18" charset="0"/>
              </a:rPr>
              <a:t>determine the present scenario in agriculture practices</a:t>
            </a:r>
            <a:r>
              <a:rPr lang="en-US" sz="2400" b="1" dirty="0" smtClean="0">
                <a:latin typeface="Garamond" panose="02020404030301010803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latin typeface="Garamond" panose="02020404030301010803" pitchFamily="18" charset="0"/>
              </a:rPr>
              <a:t>Assessment </a:t>
            </a:r>
            <a:r>
              <a:rPr lang="en-US" sz="2400" b="1" dirty="0">
                <a:latin typeface="Garamond" panose="02020404030301010803" pitchFamily="18" charset="0"/>
              </a:rPr>
              <a:t>of potential sustainable future development </a:t>
            </a:r>
            <a:r>
              <a:rPr lang="en-US" sz="2400" b="1" dirty="0" smtClean="0">
                <a:latin typeface="Garamond" panose="02020404030301010803" pitchFamily="18" charset="0"/>
              </a:rPr>
              <a:t>  of </a:t>
            </a:r>
            <a:r>
              <a:rPr lang="en-US" sz="2400" b="1" dirty="0">
                <a:latin typeface="Garamond" panose="02020404030301010803" pitchFamily="18" charset="0"/>
              </a:rPr>
              <a:t>the </a:t>
            </a:r>
            <a:r>
              <a:rPr lang="en-US" sz="2400" b="1" dirty="0" smtClean="0">
                <a:latin typeface="Garamond" panose="02020404030301010803" pitchFamily="18" charset="0"/>
              </a:rPr>
              <a:t>sector</a:t>
            </a:r>
            <a:r>
              <a:rPr lang="en-US" sz="2400" b="1" dirty="0">
                <a:latin typeface="Garamond" panose="02020404030301010803" pitchFamily="18" charset="0"/>
              </a:rPr>
              <a:t>.</a:t>
            </a:r>
            <a:endParaRPr lang="en-US" sz="2400" b="1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3200" b="1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Bernard MT Condensed" panose="02050806060905020404" pitchFamily="18" charset="0"/>
              </a:rPr>
              <a:t>Distribution of Cropped Areas</a:t>
            </a:r>
            <a:endParaRPr lang="en-US" sz="32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45" y="798827"/>
            <a:ext cx="4168008" cy="26383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9873" y="3437165"/>
            <a:ext cx="4675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Percentage of Single, Double &amp; Triple Cropped Area under Sariakandi Upazila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5000" y="3443818"/>
            <a:ext cx="4246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Percentage of Single, Double &amp; Triple Cropped Area under </a:t>
            </a:r>
            <a:r>
              <a:rPr lang="en-US" sz="1400" b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Saghata </a:t>
            </a:r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Upazila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82056318"/>
              </p:ext>
            </p:extLst>
          </p:nvPr>
        </p:nvGraphicFramePr>
        <p:xfrm>
          <a:off x="2222863" y="3959479"/>
          <a:ext cx="4585404" cy="2614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037382" y="6581001"/>
            <a:ext cx="52077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</a:rPr>
              <a:t>Percentage of Single, Double &amp; Triple Cropped Area under </a:t>
            </a:r>
            <a:r>
              <a:rPr lang="en-US" sz="12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Sonatala </a:t>
            </a:r>
            <a:r>
              <a:rPr lang="en-US" sz="1200" b="1" dirty="0">
                <a:solidFill>
                  <a:srgbClr val="000000"/>
                </a:solidFill>
                <a:ea typeface="Times New Roman" panose="02020603050405020304" pitchFamily="18" charset="0"/>
              </a:rPr>
              <a:t>Upazila</a:t>
            </a:r>
            <a:endParaRPr lang="en-US" sz="12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061452"/>
              </p:ext>
            </p:extLst>
          </p:nvPr>
        </p:nvGraphicFramePr>
        <p:xfrm>
          <a:off x="179513" y="801260"/>
          <a:ext cx="4391106" cy="2642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179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52337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Agricultural Survey: Major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95" y="3332961"/>
            <a:ext cx="4541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Growth or Decline Agriculture Land Use during the Last 10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Year in Sonatala Upazila</a:t>
            </a: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3" y="731602"/>
            <a:ext cx="4410940" cy="26013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Chart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3"/>
          <a:stretch>
            <a:fillRect/>
          </a:stretch>
        </p:blipFill>
        <p:spPr bwMode="auto">
          <a:xfrm>
            <a:off x="4616885" y="712226"/>
            <a:ext cx="4431890" cy="26207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07366" y="3310141"/>
            <a:ext cx="4541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Growth or Decline Agriculture Land Use during the Last 10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Year in Saghata Upazila</a:t>
            </a: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79001"/>
            <a:ext cx="4518539" cy="258068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87624" y="6417952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Growth or Decline Agriculture Land Use during the Last 10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Year in Sariakandi Upazila</a:t>
            </a: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8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3902" y="6487611"/>
            <a:ext cx="4541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Union wise Cropping Intensities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under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Sonatala Upazila</a:t>
            </a: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91477116"/>
              </p:ext>
            </p:extLst>
          </p:nvPr>
        </p:nvGraphicFramePr>
        <p:xfrm>
          <a:off x="2397505" y="3933056"/>
          <a:ext cx="4472338" cy="258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4" y="897613"/>
            <a:ext cx="4396914" cy="260339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1493" y="3501008"/>
            <a:ext cx="4541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Union wise Cropping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Intensity under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Saghata Upazila</a:t>
            </a: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180" r="5566" b="3180"/>
          <a:stretch/>
        </p:blipFill>
        <p:spPr bwMode="auto">
          <a:xfrm>
            <a:off x="4574639" y="908500"/>
            <a:ext cx="4447843" cy="258162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04606" y="3501008"/>
            <a:ext cx="4608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Union wise Cropping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Intensity under </a:t>
            </a:r>
            <a:r>
              <a:rPr lang="en-US" sz="1400" b="1" dirty="0" smtClean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Sariakandi Upazila</a:t>
            </a:r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2337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Agricultural Survey: Major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8867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Agricultural Survey: Major Findings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700380"/>
            <a:ext cx="864096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Major problems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 smtClean="0">
                <a:latin typeface="Garamond" panose="02020404030301010803" pitchFamily="18" charset="0"/>
              </a:rPr>
              <a:t>Occurrence </a:t>
            </a:r>
            <a:r>
              <a:rPr lang="en-US" sz="2000" b="1" dirty="0">
                <a:latin typeface="Garamond" panose="02020404030301010803" pitchFamily="18" charset="0"/>
              </a:rPr>
              <a:t>of sudden flood and damaged field crops</a:t>
            </a:r>
            <a:r>
              <a:rPr lang="en-US" sz="2000" b="1" dirty="0" smtClean="0">
                <a:latin typeface="Garamond" panose="020204040303010108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Lack of modern agricultural machineries</a:t>
            </a:r>
            <a:r>
              <a:rPr lang="en-US" sz="2000" b="1" dirty="0" smtClean="0">
                <a:latin typeface="Garamond" panose="020204040303010108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Less availability of quality different HYV crop </a:t>
            </a:r>
            <a:r>
              <a:rPr lang="en-US" sz="2000" b="1" dirty="0" smtClean="0">
                <a:latin typeface="Garamond" panose="02020404030301010803" pitchFamily="18" charset="0"/>
              </a:rPr>
              <a:t>seeds;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River erosion and </a:t>
            </a:r>
            <a:r>
              <a:rPr lang="en-US" sz="2000" b="1" dirty="0" smtClean="0">
                <a:latin typeface="Garamond" panose="02020404030301010803" pitchFamily="18" charset="0"/>
              </a:rPr>
              <a:t>silted;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Lack of cold storage and vegetable cool-chamber</a:t>
            </a:r>
            <a:r>
              <a:rPr lang="en-US" sz="2000" b="1" dirty="0" smtClean="0">
                <a:latin typeface="Garamond" panose="02020404030301010803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Katcha irrigation drainage system and wastage of irrigation </a:t>
            </a:r>
            <a:r>
              <a:rPr lang="en-US" sz="2000" b="1" dirty="0" smtClean="0">
                <a:latin typeface="Garamond" panose="02020404030301010803" pitchFamily="18" charset="0"/>
              </a:rPr>
              <a:t>water;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Power failure in Boro crop </a:t>
            </a:r>
            <a:r>
              <a:rPr lang="en-US" sz="2000" b="1" dirty="0" smtClean="0">
                <a:latin typeface="Garamond" panose="02020404030301010803" pitchFamily="18" charset="0"/>
              </a:rPr>
              <a:t>season;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Most of the old canals of the union were found closed due to construction </a:t>
            </a:r>
            <a:r>
              <a:rPr lang="en-US" sz="2000" b="1" dirty="0" smtClean="0">
                <a:latin typeface="Garamond" panose="02020404030301010803" pitchFamily="18" charset="0"/>
              </a:rPr>
              <a:t> of </a:t>
            </a:r>
            <a:r>
              <a:rPr lang="en-US" sz="2000" b="1" dirty="0">
                <a:latin typeface="Garamond" panose="02020404030301010803" pitchFamily="18" charset="0"/>
              </a:rPr>
              <a:t>unplanned development of infrastructures (Market, houses, farms etc</a:t>
            </a:r>
            <a:r>
              <a:rPr lang="en-US" sz="2000" b="1" dirty="0" smtClean="0">
                <a:latin typeface="Garamond" panose="02020404030301010803" pitchFamily="18" charset="0"/>
              </a:rPr>
              <a:t>.);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Indiscriminate use of water by setting up irrigation </a:t>
            </a:r>
            <a:r>
              <a:rPr lang="en-US" sz="2000" b="1" dirty="0" smtClean="0">
                <a:latin typeface="Garamond" panose="02020404030301010803" pitchFamily="18" charset="0"/>
              </a:rPr>
              <a:t>pump;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Lack of seed store for high value </a:t>
            </a:r>
            <a:r>
              <a:rPr lang="en-US" sz="2000" b="1" dirty="0" smtClean="0">
                <a:latin typeface="Garamond" panose="02020404030301010803" pitchFamily="18" charset="0"/>
              </a:rPr>
              <a:t>crops;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Lack of vegetables and fruits whole sale market </a:t>
            </a:r>
            <a:r>
              <a:rPr lang="en-US" sz="2000" b="1" dirty="0" smtClean="0">
                <a:latin typeface="Garamond" panose="02020404030301010803" pitchFamily="18" charset="0"/>
              </a:rPr>
              <a:t>infrastructure;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Less availability of power tiller/tractor, harvester, sprayer &amp; foot pump and high </a:t>
            </a:r>
            <a:r>
              <a:rPr lang="en-US" sz="2000" b="1" dirty="0" smtClean="0">
                <a:latin typeface="Garamond" panose="02020404030301010803" pitchFamily="18" charset="0"/>
              </a:rPr>
              <a:t>price;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Lack of modern </a:t>
            </a:r>
            <a:r>
              <a:rPr lang="en-US" sz="2000" b="1" dirty="0" smtClean="0">
                <a:latin typeface="Garamond" panose="02020404030301010803" pitchFamily="18" charset="0"/>
              </a:rPr>
              <a:t>technologies;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Garamond" panose="02020404030301010803" pitchFamily="18" charset="0"/>
              </a:rPr>
              <a:t>Damage of perishable vegetables due to undeveloped road system and lack of Vehicles for </a:t>
            </a:r>
            <a:r>
              <a:rPr lang="en-US" sz="2000" b="1" dirty="0" smtClean="0">
                <a:latin typeface="Garamond" panose="02020404030301010803" pitchFamily="18" charset="0"/>
              </a:rPr>
              <a:t>transportation.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6488" y="2472"/>
            <a:ext cx="8310282" cy="5847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Agricultural Survey Photographs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25646"/>
            <a:ext cx="4054992" cy="2873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23528" y="3627462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Project Manager </a:t>
            </a:r>
            <a:r>
              <a:rPr lang="en-US" sz="1400" b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(PM) of Package-4 is </a:t>
            </a:r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giving speech on the relation between project and </a:t>
            </a:r>
            <a:r>
              <a:rPr lang="en-US" sz="1400" b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agriculture.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22" y="733508"/>
            <a:ext cx="4229050" cy="289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72000" y="3622273"/>
            <a:ext cx="3046022" cy="3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Agriculture Expert is collecting data. </a:t>
            </a:r>
          </a:p>
        </p:txBody>
      </p:sp>
      <p:pic>
        <p:nvPicPr>
          <p:cNvPr id="7" name="Picture 6" descr="C:\Users\Santosh\AppData\Local\Microsoft\Windows\Temporary Internet Files\Content.Word\IMG_0142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4150682"/>
            <a:ext cx="4039597" cy="23616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" name="Picture 7" descr="C:\Users\Santosh\AppData\Local\Microsoft\Windows\Temporary Internet Files\Content.Word\IMG_01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50682"/>
            <a:ext cx="4248472" cy="236162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67744" y="6512310"/>
            <a:ext cx="4097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Questionnaire survey for KII and Agriculture</a:t>
            </a:r>
            <a:endParaRPr lang="en-US" sz="1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580206"/>
              </p:ext>
            </p:extLst>
          </p:nvPr>
        </p:nvGraphicFramePr>
        <p:xfrm>
          <a:off x="539551" y="1402080"/>
          <a:ext cx="8280921" cy="38397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00401"/>
                <a:gridCol w="2729726"/>
                <a:gridCol w="1950794"/>
              </a:tblGrid>
              <a:tr h="8735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Major Deliverables</a:t>
                      </a:r>
                      <a:endParaRPr lang="en-US" sz="2200" b="1" dirty="0" smtClean="0">
                        <a:solidFill>
                          <a:schemeClr val="bg1"/>
                        </a:solidFill>
                        <a:latin typeface="Garamond" panose="02020404030301010803" pitchFamily="18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Status of Deliverable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TMC Meeting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</a:tr>
              <a:tr h="494354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Mobilization Report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Submitted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21.01.2015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94354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Inception Report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Submitted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26.05.2015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94354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Draft Survey Report 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Submitted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sz="2200" b="1" kern="1200" dirty="0" smtClean="0">
                          <a:latin typeface="Garamond" panose="02020404030301010803" pitchFamily="18" charset="0"/>
                        </a:rPr>
                        <a:t>04.06.2017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94354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Final Survey Report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Submitted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sz="2200" b="1" kern="1200" dirty="0" smtClean="0">
                          <a:latin typeface="Garamond" panose="02020404030301010803" pitchFamily="18" charset="0"/>
                        </a:rPr>
                        <a:t>16.06.2017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94354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Draft Final Plan with Report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On Going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-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94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Garamond" panose="02020404030301010803" pitchFamily="18" charset="0"/>
                        </a:rPr>
                        <a:t>Final Plan with Report</a:t>
                      </a:r>
                      <a:endParaRPr lang="en-US" sz="2200" b="1" dirty="0" smtClean="0">
                        <a:solidFill>
                          <a:schemeClr val="tx1"/>
                        </a:solidFill>
                        <a:latin typeface="Garamond" panose="02020404030301010803" pitchFamily="18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-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-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187624" y="188640"/>
            <a:ext cx="7056784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Submission of Plan &amp; Report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-7515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Agricultural Survey Photographs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5" descr="F:\Zahid\DSC00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1" y="700381"/>
            <a:ext cx="2520723" cy="18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9666" y="2535031"/>
            <a:ext cx="31778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Brinjal Field with Pheromone </a:t>
            </a:r>
            <a:r>
              <a:rPr lang="en-US" sz="1200" b="1" dirty="0" smtClean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Trap at Saghata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5" name="Picture 5" descr="F:\Zahid\DSC045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53" y="700381"/>
            <a:ext cx="2571004" cy="188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4797" y="2581198"/>
            <a:ext cx="2031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Tomato </a:t>
            </a:r>
            <a:r>
              <a:rPr lang="en-US" sz="1200" b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Field </a:t>
            </a:r>
            <a:r>
              <a:rPr lang="en-US" sz="12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at Saghata </a:t>
            </a:r>
            <a:r>
              <a:rPr lang="en-US" sz="12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	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99" y="700381"/>
            <a:ext cx="2723141" cy="189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55099" y="2541605"/>
            <a:ext cx="225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Farmers Maize </a:t>
            </a:r>
            <a:r>
              <a:rPr lang="en-US" sz="1200" b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Field at Saghata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9" name="Picture 8" descr="C:\Users\Santosh\Pictures\2016-03-20\17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2" y="2796641"/>
            <a:ext cx="2586382" cy="168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527" y="4460444"/>
            <a:ext cx="2159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Farmers Chili field at Sonatala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11" name="Picture 10" descr="F:\Draft Survey Report\Agricultural Land Demarcation Survey and Report\Picture\Linkon\Compressed Images\IMG_06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86" y="2796641"/>
            <a:ext cx="2571004" cy="163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176653" y="4432602"/>
            <a:ext cx="2568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Farmers Sugarcane Field at Sonatala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13" name="Picture 12" descr="F:\Draft Survey Report\Agricultural Land Demarcation Survey and Report\Picture\Linkon\Compressed Images\IMG_079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399" y="2822693"/>
            <a:ext cx="2735841" cy="16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846111" y="4440973"/>
            <a:ext cx="3141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Farmers Vegetable and Rice Field at Sonatala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15" name="Picture 14" descr="DSC0509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692" y="4739012"/>
            <a:ext cx="2586382" cy="16468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6" name="Picture 15" descr="F:\Draft Survey Report\Agricultural Land Demarcation Survey and Report\Picture\Linkon\Compressed Images\IMG_0811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54" y="4739011"/>
            <a:ext cx="2571004" cy="16468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3161586" y="6385856"/>
            <a:ext cx="18870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Brinjal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Field at Sariakandi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692" y="6391452"/>
            <a:ext cx="21001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Boro Rice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Field at Sariakandi</a:t>
            </a:r>
            <a:endParaRPr lang="en-US" sz="1200" b="1" dirty="0">
              <a:latin typeface="Garamond" panose="02020404030301010803" pitchFamily="18" charset="0"/>
            </a:endParaRPr>
          </a:p>
        </p:txBody>
      </p:sp>
      <p:pic>
        <p:nvPicPr>
          <p:cNvPr id="19" name="Picture 18" descr="DSC0123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7" y="4686739"/>
            <a:ext cx="2674921" cy="169911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949093" y="6385856"/>
            <a:ext cx="1997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Mustard Field at Sariakandi</a:t>
            </a:r>
            <a:endParaRPr lang="en-US" sz="1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Traffic &amp; Transportation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742" y="1093317"/>
            <a:ext cx="4423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Objectives of the </a:t>
            </a:r>
            <a:r>
              <a:rPr lang="en-US" sz="3200" b="1" dirty="0" smtClean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Survey</a:t>
            </a:r>
            <a:endParaRPr lang="en-US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742" y="1844669"/>
            <a:ext cx="7958698" cy="4050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existing transportation networks and facilities;</a:t>
            </a:r>
            <a:endParaRPr lang="en-US" sz="2000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 out the scenario of average daily traffic, peak hour traffic and </a:t>
            </a: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off- peak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hour traffic;</a:t>
            </a:r>
            <a:endParaRPr lang="en-US" sz="2000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pattern of traffic generation, traffic distribution and </a:t>
            </a: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movement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major origin and destination points; </a:t>
            </a:r>
            <a:endParaRPr lang="en-US" sz="2000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pattern of traffic generation and traffic distribution in </a:t>
            </a: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regional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context;</a:t>
            </a:r>
            <a:endParaRPr lang="en-US" sz="2000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pedestrian flow in measuring the capacity of the road;</a:t>
            </a:r>
            <a:endParaRPr lang="en-US" sz="2000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tally the findings of PRA and Socio-economic survey. </a:t>
            </a:r>
            <a:endParaRPr lang="en-US" sz="2000" dirty="0">
              <a:effectLst/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Traffic &amp; Transportation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9502" y="1067192"/>
            <a:ext cx="234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Major Surveys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32" y="1590412"/>
            <a:ext cx="5458432" cy="2464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Traffic Volume Count Survey </a:t>
            </a:r>
            <a:endParaRPr lang="en-US" sz="2000" b="1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 and Destination </a:t>
            </a:r>
            <a:r>
              <a:rPr lang="en-US" sz="20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(O-D) Survey</a:t>
            </a:r>
            <a:endParaRPr lang="en-US" sz="2000" b="1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Pedestrian Survey </a:t>
            </a:r>
            <a:endParaRPr lang="en-US" sz="2000" b="1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 Passenger Survey</a:t>
            </a:r>
            <a:endParaRPr lang="en-US" sz="2000" b="1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 Passenger Survey</a:t>
            </a:r>
            <a:endParaRPr lang="en-US" sz="2000" b="1" dirty="0"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Regional Road Network Analysis </a:t>
            </a:r>
            <a:endParaRPr lang="en-US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169"/>
          <a:stretch/>
        </p:blipFill>
        <p:spPr>
          <a:xfrm>
            <a:off x="57674" y="1700808"/>
            <a:ext cx="2965591" cy="3700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567" y="60702"/>
            <a:ext cx="9050028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33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Traffic &amp; Transportation Survey: Major Findings</a:t>
            </a:r>
            <a:endParaRPr lang="en-US" sz="33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5"/>
          <a:stretch/>
        </p:blipFill>
        <p:spPr>
          <a:xfrm>
            <a:off x="3079692" y="1700808"/>
            <a:ext cx="2955180" cy="3700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4"/>
          <a:stretch/>
        </p:blipFill>
        <p:spPr>
          <a:xfrm>
            <a:off x="6091299" y="1700808"/>
            <a:ext cx="2963761" cy="3700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6352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Major Trip Distribution Point from O-D Matrix</a:t>
            </a: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3972" y="0"/>
            <a:ext cx="9050028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33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Traffic &amp; Transportation Survey: Major Findings</a:t>
            </a:r>
            <a:endParaRPr lang="en-US" sz="33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06528953"/>
              </p:ext>
            </p:extLst>
          </p:nvPr>
        </p:nvGraphicFramePr>
        <p:xfrm>
          <a:off x="179512" y="1134036"/>
          <a:ext cx="4320480" cy="272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24641" y="764704"/>
            <a:ext cx="6245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Origin-Destination (O-D) Pedestrian Survey Findings</a:t>
            </a:r>
            <a:endParaRPr lang="en-US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040269814"/>
              </p:ext>
            </p:extLst>
          </p:nvPr>
        </p:nvGraphicFramePr>
        <p:xfrm>
          <a:off x="4623922" y="1134036"/>
          <a:ext cx="4248472" cy="272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329690023"/>
              </p:ext>
            </p:extLst>
          </p:nvPr>
        </p:nvGraphicFramePr>
        <p:xfrm>
          <a:off x="2482239" y="4005064"/>
          <a:ext cx="4273494" cy="272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04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18824">
              <a:spcBef>
                <a:spcPct val="20000"/>
              </a:spcBef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Traffic &amp; Transportation Survey Photographs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23" y="3780309"/>
            <a:ext cx="3722392" cy="2757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03" y="3789040"/>
            <a:ext cx="3703316" cy="2739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555776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Surveyors Conducting Train Passenger Survey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9" name="Picture 8" descr="E:\UDD_PDPFU_Package-04\02. Survey Report\Sonatola\Chapter 3 Transport\Agriculture and Roads Photos - Resized\Sonatala\Madrasa More Teen Matha\IMG_01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2" y="655972"/>
            <a:ext cx="3695695" cy="27901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405761" y="3413156"/>
            <a:ext cx="2178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Madrasa </a:t>
            </a:r>
            <a:r>
              <a:rPr lang="en-US" sz="1400" b="1" dirty="0" err="1">
                <a:latin typeface="Garamond" panose="02020404030301010803" pitchFamily="18" charset="0"/>
                <a:ea typeface="Calibri" panose="020F0502020204030204" pitchFamily="34" charset="0"/>
              </a:rPr>
              <a:t>Mor</a:t>
            </a:r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 Intersection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1" name="Picture 10" descr="E:\UDD_PDPFU_Package-04\02. Draft Survey Report\Sariakandi\Sariakandi_Pictures\Sariakandi Char Matha\IMG_04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89" y="639678"/>
            <a:ext cx="3719830" cy="2795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136081" y="3413155"/>
            <a:ext cx="2678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CNG Stand at Hindu </a:t>
            </a:r>
            <a:r>
              <a:rPr lang="en-US" sz="1400" b="1" dirty="0" err="1">
                <a:latin typeface="Garamond" panose="02020404030301010803" pitchFamily="18" charset="0"/>
                <a:ea typeface="Calibri" panose="020F0502020204030204" pitchFamily="34" charset="0"/>
              </a:rPr>
              <a:t>Kandi</a:t>
            </a:r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</a:rPr>
              <a:t> </a:t>
            </a:r>
            <a:r>
              <a:rPr lang="en-US" sz="1400" b="1" dirty="0" err="1">
                <a:latin typeface="Garamond" panose="02020404030301010803" pitchFamily="18" charset="0"/>
                <a:ea typeface="Calibri" panose="020F0502020204030204" pitchFamily="34" charset="0"/>
              </a:rPr>
              <a:t>Mor</a:t>
            </a:r>
            <a:endParaRPr lang="en-US" sz="1400" b="1" dirty="0">
              <a:latin typeface="Garamond" panose="02020404030301010803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Hydrological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73742" y="1268760"/>
            <a:ext cx="8174722" cy="406320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Overall Objectives of the Survey Works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Bathymetric survey of Bangali River.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Identification of hydraulic structures and collecting information regarding  capacity and sill levels of the structures.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Identification of flood hazard locations.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Identification of flow directions.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Collection of observed flood levels in the field.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Collecting information of any existing drainage system.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Identification of water logging zones.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Collecting information regarding encroachments of natural water bodies and drains.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Garamond" panose="02020404030301010803" pitchFamily="18" charset="0"/>
              </a:rPr>
              <a:t>Collection of water level, discharge and rainfall data from secondary sources.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0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Hydrological Survey: Data Collection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9512" y="908720"/>
            <a:ext cx="5112568" cy="41044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Bathymetric Survey of the Major Rivers of Saghata, Sariakandi and Sonatala Upazila</a:t>
            </a:r>
          </a:p>
          <a:p>
            <a:pPr marL="339725" lvl="1" indent="-165100"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1800" dirty="0" smtClean="0">
                <a:latin typeface="Garamond" panose="02020404030301010803" pitchFamily="18" charset="0"/>
              </a:rPr>
              <a:t>Bathymetric Survey of Jamuna and Bangali River at Sonatala Upazila has been done.</a:t>
            </a:r>
          </a:p>
          <a:p>
            <a:pPr marL="339725" lvl="1" indent="-165100"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1800" dirty="0" smtClean="0">
                <a:latin typeface="Garamond" panose="02020404030301010803" pitchFamily="18" charset="0"/>
              </a:rPr>
              <a:t>Bathymetric Survey of Jamuna, Bangali and </a:t>
            </a:r>
            <a:r>
              <a:rPr lang="en-US" altLang="en-US" sz="1800" dirty="0" err="1" smtClean="0">
                <a:latin typeface="Garamond" panose="02020404030301010803" pitchFamily="18" charset="0"/>
              </a:rPr>
              <a:t>Alail</a:t>
            </a:r>
            <a:r>
              <a:rPr lang="en-US" altLang="en-US" sz="1800" dirty="0" smtClean="0">
                <a:latin typeface="Garamond" panose="02020404030301010803" pitchFamily="18" charset="0"/>
              </a:rPr>
              <a:t>   River at Saghata Upazila has been done.</a:t>
            </a:r>
          </a:p>
          <a:p>
            <a:pPr marL="339725" lvl="1" indent="-165100"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1800" dirty="0" smtClean="0">
                <a:latin typeface="Garamond" panose="02020404030301010803" pitchFamily="18" charset="0"/>
              </a:rPr>
              <a:t>Bathymetric Survey of Jamuna, Bangali &amp; Ichakhali Rivers at Sariakandi Upazila has been done.</a:t>
            </a:r>
          </a:p>
          <a:p>
            <a:pPr marL="339725" lvl="1" indent="-165100"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1800" dirty="0" smtClean="0">
                <a:latin typeface="Garamond" panose="02020404030301010803" pitchFamily="18" charset="0"/>
              </a:rPr>
              <a:t>During Bathymetric Survey, observed water levels   in the field are collected.</a:t>
            </a:r>
          </a:p>
          <a:p>
            <a:pPr marL="339725" lvl="1" indent="-165100" algn="just">
              <a:lnSpc>
                <a:spcPct val="130000"/>
              </a:lnSpc>
              <a:spcBef>
                <a:spcPts val="0"/>
              </a:spcBef>
            </a:pPr>
            <a:r>
              <a:rPr lang="en-US" altLang="en-US" sz="1800" dirty="0" smtClean="0">
                <a:latin typeface="Garamond" panose="02020404030301010803" pitchFamily="18" charset="0"/>
              </a:rPr>
              <a:t>Tidal effects were assessed.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008" y="1038129"/>
            <a:ext cx="3596952" cy="2246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2407" y="3292417"/>
            <a:ext cx="359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Right Bank of Bangali River at the bridge on </a:t>
            </a:r>
            <a:r>
              <a:rPr lang="en-US" sz="1400" b="1" dirty="0" err="1" smtClean="0"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Ghorapir</a:t>
            </a:r>
            <a:r>
              <a:rPr lang="en-US" sz="1400" b="1" dirty="0" smtClean="0"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en-US" sz="1400" b="1" dirty="0">
                <a:latin typeface="Garamond" panose="020204040303010108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road near Sonatala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Confluence of Alail and Bangali Rivr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64" y="3823069"/>
            <a:ext cx="3596952" cy="25056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349008" y="6336174"/>
            <a:ext cx="378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The Confluence Point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of Alai River and Katakhali (Bangali) River near </a:t>
            </a:r>
            <a:r>
              <a:rPr lang="en-US" sz="1400" b="1" dirty="0" err="1">
                <a:latin typeface="Garamond" panose="02020404030301010803" pitchFamily="18" charset="0"/>
                <a:ea typeface="Times New Roman" panose="02020603050405020304" pitchFamily="18" charset="0"/>
              </a:rPr>
              <a:t>Ramnagar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 Bazar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Hydrological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032"/>
          <a:stretch/>
        </p:blipFill>
        <p:spPr>
          <a:xfrm>
            <a:off x="5796136" y="836712"/>
            <a:ext cx="3304318" cy="2507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9797"/>
          <a:stretch/>
        </p:blipFill>
        <p:spPr>
          <a:xfrm>
            <a:off x="5796136" y="3517707"/>
            <a:ext cx="3304318" cy="25421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0838" y="908720"/>
            <a:ext cx="5616624" cy="44184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During Physical Feature survey:</a:t>
            </a:r>
          </a:p>
          <a:p>
            <a:pPr marL="400050" lvl="1" algn="just"/>
            <a:r>
              <a:rPr lang="en-US" altLang="en-US" sz="1800" dirty="0" smtClean="0">
                <a:latin typeface="Garamond" panose="02020404030301010803" pitchFamily="18" charset="0"/>
              </a:rPr>
              <a:t>Information regarding hydraulic structures has been      collected.</a:t>
            </a:r>
          </a:p>
          <a:p>
            <a:pPr marL="400050" lvl="1" algn="just"/>
            <a:r>
              <a:rPr lang="en-US" sz="1800" dirty="0" smtClean="0">
                <a:latin typeface="Garamond" panose="02020404030301010803" pitchFamily="18" charset="0"/>
              </a:rPr>
              <a:t>Information of existing drains regarding depth &amp; width, RL and GPS locations at different junction points, </a:t>
            </a:r>
            <a:r>
              <a:rPr lang="en-US" sz="1800" dirty="0" err="1" smtClean="0">
                <a:latin typeface="Garamond" panose="02020404030301010803" pitchFamily="18" charset="0"/>
              </a:rPr>
              <a:t>starti-ng</a:t>
            </a:r>
            <a:r>
              <a:rPr lang="en-US" sz="1800" dirty="0" smtClean="0">
                <a:latin typeface="Garamond" panose="02020404030301010803" pitchFamily="18" charset="0"/>
              </a:rPr>
              <a:t> points and ending points are obtained</a:t>
            </a:r>
            <a:endParaRPr lang="en-US" altLang="en-US" sz="1800" dirty="0" smtClean="0">
              <a:latin typeface="Garamond" panose="02020404030301010803" pitchFamily="18" charset="0"/>
            </a:endParaRPr>
          </a:p>
          <a:p>
            <a:pPr marL="400050" lvl="1" algn="just"/>
            <a:r>
              <a:rPr lang="en-US" altLang="en-US" sz="1800" dirty="0" smtClean="0">
                <a:latin typeface="Garamond" panose="02020404030301010803" pitchFamily="18" charset="0"/>
              </a:rPr>
              <a:t>Frequent flash flood hazard zones were identified.</a:t>
            </a:r>
          </a:p>
          <a:p>
            <a:pPr marL="400050" lvl="1" algn="just"/>
            <a:r>
              <a:rPr lang="en-US" altLang="en-US" sz="1800" dirty="0" smtClean="0">
                <a:latin typeface="Garamond" panose="02020404030301010803" pitchFamily="18" charset="0"/>
              </a:rPr>
              <a:t>Flow directions of the rivers and </a:t>
            </a:r>
            <a:r>
              <a:rPr lang="en-US" altLang="en-US" sz="1800" dirty="0" err="1" smtClean="0">
                <a:latin typeface="Garamond" panose="02020404030301010803" pitchFamily="18" charset="0"/>
              </a:rPr>
              <a:t>khals</a:t>
            </a:r>
            <a:r>
              <a:rPr lang="en-US" altLang="en-US" sz="1800" dirty="0" smtClean="0">
                <a:latin typeface="Garamond" panose="02020404030301010803" pitchFamily="18" charset="0"/>
              </a:rPr>
              <a:t> were observed.</a:t>
            </a:r>
          </a:p>
          <a:p>
            <a:pPr marL="400050" lvl="1" algn="just"/>
            <a:r>
              <a:rPr lang="en-US" altLang="en-US" sz="1800" dirty="0" smtClean="0">
                <a:latin typeface="Garamond" panose="02020404030301010803" pitchFamily="18" charset="0"/>
              </a:rPr>
              <a:t>Frequent water logging zones were collected.</a:t>
            </a:r>
          </a:p>
          <a:p>
            <a:pPr marL="400050" lvl="1" algn="just"/>
            <a:r>
              <a:rPr lang="en-US" altLang="en-US" sz="1800" dirty="0" smtClean="0">
                <a:latin typeface="Garamond" panose="02020404030301010803" pitchFamily="18" charset="0"/>
              </a:rPr>
              <a:t>Information regarding encroachment of natural water   bodies were collected.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altLang="en-US" sz="1800" b="1" dirty="0" smtClean="0">
                <a:latin typeface="Garamond" panose="02020404030301010803" pitchFamily="18" charset="0"/>
              </a:rPr>
              <a:t>Water level, discharge and rainfall data has been collected from BWDB.</a:t>
            </a:r>
          </a:p>
        </p:txBody>
      </p:sp>
    </p:spTree>
    <p:extLst>
      <p:ext uri="{BB962C8B-B14F-4D97-AF65-F5344CB8AC3E}">
        <p14:creationId xmlns:p14="http://schemas.microsoft.com/office/powerpoint/2010/main" val="42824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Hydrological Survey: Data Collection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9" y="791324"/>
            <a:ext cx="3845421" cy="5112568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29" y="791324"/>
            <a:ext cx="4050655" cy="51125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44008" y="5903893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Locations of BWDB Water Level, Discharge and Rainfall gauge stations in and around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Sariakandi</a:t>
            </a:r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, Bogra, of which the data has been collected (SW 11A, SW 15J, CL 11, CL 216)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903892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Locations of BWDB Water Level, Discharge and Rainfall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gauge </a:t>
            </a:r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stations in and around Saghata,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Gaibandha </a:t>
            </a:r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of which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the </a:t>
            </a:r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data </a:t>
            </a:r>
            <a:r>
              <a:rPr lang="en-US" sz="1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  has </a:t>
            </a:r>
            <a:r>
              <a:rPr lang="en-US" sz="1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been collected (SW 46, SW 46.9R, SW 97, SW 155, CL 156)</a:t>
            </a:r>
          </a:p>
        </p:txBody>
      </p:sp>
    </p:spTree>
    <p:extLst>
      <p:ext uri="{BB962C8B-B14F-4D97-AF65-F5344CB8AC3E}">
        <p14:creationId xmlns:p14="http://schemas.microsoft.com/office/powerpoint/2010/main" val="21878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6047" y="0"/>
            <a:ext cx="5611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Status of Field Surveys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464882"/>
              </p:ext>
            </p:extLst>
          </p:nvPr>
        </p:nvGraphicFramePr>
        <p:xfrm>
          <a:off x="323528" y="836712"/>
          <a:ext cx="8568952" cy="560159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411556"/>
                <a:gridCol w="1821746"/>
                <a:gridCol w="1821746"/>
                <a:gridCol w="1513904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Name of Survey/Activities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Upazila Wise Status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Saghata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Sariakandi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Sonatala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aramond" panose="02020404030301010803" pitchFamily="18" charset="0"/>
                        </a:rPr>
                        <a:t>Mauza Map Collection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aramond" panose="02020404030301010803" pitchFamily="18" charset="0"/>
                        </a:rPr>
                        <a:t>Mauza Map Scanning &amp; Digitization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Collection of Satellite Image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Satellite Image Processing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Garamond" panose="02020404030301010803" pitchFamily="18" charset="0"/>
                        </a:rPr>
                        <a:t>BM Pillar Installation and GCP </a:t>
                      </a:r>
                      <a:endParaRPr lang="en-US" sz="1600" b="1" dirty="0" smtClean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Collection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Physical Feature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Land use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Topographical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Photogrammetric Work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Participatory Rural Appraisal (PRA)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Socio-economic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Formal-Informal Economic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Geological and Geo-physical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Hydrological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Agricultural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Traffic and Transportation Survey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Garamond" panose="02020404030301010803" pitchFamily="18" charset="0"/>
                        </a:rPr>
                        <a:t>Building Vulnerability Assessment</a:t>
                      </a:r>
                      <a:endParaRPr lang="en-US" sz="16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Garamond" panose="02020404030301010803" pitchFamily="18" charset="0"/>
                        </a:rPr>
                        <a:t>Ground </a:t>
                      </a:r>
                      <a:r>
                        <a:rPr lang="en-US" sz="1600" dirty="0" err="1">
                          <a:effectLst/>
                          <a:latin typeface="Garamond" panose="02020404030301010803" pitchFamily="18" charset="0"/>
                        </a:rPr>
                        <a:t>Truthing</a:t>
                      </a:r>
                      <a:r>
                        <a:rPr lang="en-US" sz="1600" dirty="0">
                          <a:effectLst/>
                          <a:latin typeface="Garamond" panose="02020404030301010803" pitchFamily="18" charset="0"/>
                        </a:rPr>
                        <a:t> by RTK-GPS</a:t>
                      </a:r>
                      <a:endParaRPr lang="en-US" sz="16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Garamond" panose="02020404030301010803" pitchFamily="18" charset="0"/>
                        </a:rPr>
                        <a:t>Done</a:t>
                      </a:r>
                      <a:endParaRPr lang="en-US" sz="16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4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Hydrological Survey: Data Collection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508157"/>
              </p:ext>
            </p:extLst>
          </p:nvPr>
        </p:nvGraphicFramePr>
        <p:xfrm>
          <a:off x="611560" y="908720"/>
          <a:ext cx="8010525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Worksheet" r:id="rId3" imgW="11372802" imgH="5038850" progId="Excel.Sheet.12">
                  <p:embed/>
                </p:oleObj>
              </mc:Choice>
              <mc:Fallback>
                <p:oleObj name="Worksheet" r:id="rId3" imgW="11372802" imgH="5038850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908720"/>
                        <a:ext cx="8010525" cy="52673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11560" y="6183757"/>
            <a:ext cx="8048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Sample of Collected Water Level and Discharge Data of BWDB Station SW 10 and Rainfall Data of BWDB Station CL </a:t>
            </a:r>
            <a:r>
              <a:rPr lang="en-US" sz="16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171 in Sonatala</a:t>
            </a: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984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/>
          <a:stretch/>
        </p:blipFill>
        <p:spPr bwMode="auto">
          <a:xfrm>
            <a:off x="4644008" y="758190"/>
            <a:ext cx="3960440" cy="26708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/>
          <a:stretch/>
        </p:blipFill>
        <p:spPr bwMode="auto">
          <a:xfrm>
            <a:off x="539551" y="757873"/>
            <a:ext cx="3943276" cy="267144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3596" y="3429000"/>
            <a:ext cx="5588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  <a:ea typeface="Times New Roman" panose="02020603050405020304" pitchFamily="18" charset="0"/>
              </a:rPr>
              <a:t>Hydrologist is Collecting Data and Talking to Local People</a:t>
            </a: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3742" y="60702"/>
            <a:ext cx="8310282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Hydrological Survey: Photographs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6" name="Picture 5" descr="\\MEPC-PC\Users\Public\Farhan's Inbox\Bathymetric Photos\18926632_1601973366514257_566772320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2" y="3790739"/>
            <a:ext cx="3943276" cy="267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\\MEPC-PC\Users\Public\Farhan's Inbox\Bathymetric Photos\18927017_1601973196514274_955537488_o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08" b="22985"/>
          <a:stretch/>
        </p:blipFill>
        <p:spPr bwMode="auto">
          <a:xfrm>
            <a:off x="4661172" y="3766919"/>
            <a:ext cx="3943276" cy="2671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71634" y="6438364"/>
            <a:ext cx="4634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Times New Roman" panose="02020603050405020304" pitchFamily="18" charset="0"/>
              </a:rPr>
              <a:t>Cross-Section of </a:t>
            </a:r>
            <a:r>
              <a:rPr lang="en-US" sz="16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Different Location at Project Area</a:t>
            </a:r>
            <a:endParaRPr lang="en-US" sz="1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6" y="0"/>
            <a:ext cx="8620255" cy="6396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Geological &amp; Geo-physical Survey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3528" y="2492896"/>
            <a:ext cx="8327123" cy="2555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Times New Roman" pitchFamily="18" charset="0"/>
              <a:buNone/>
            </a:pPr>
            <a:r>
              <a:rPr lang="en-US" sz="2400" b="1" dirty="0" smtClean="0">
                <a:latin typeface="Garamond" panose="02020404030301010803" pitchFamily="18" charset="0"/>
                <a:cs typeface="Arial" pitchFamily="34" charset="0"/>
              </a:rPr>
              <a:t>	</a:t>
            </a:r>
            <a:r>
              <a:rPr lang="en-US" sz="2400" b="1" dirty="0" smtClean="0">
                <a:latin typeface="Garamond" panose="02020404030301010803" pitchFamily="18" charset="0"/>
              </a:rPr>
              <a:t>To ensure the sustainable development, the p</a:t>
            </a:r>
            <a:r>
              <a:rPr lang="en-US" sz="2400" b="1" dirty="0" smtClean="0">
                <a:latin typeface="Garamond" panose="02020404030301010803" pitchFamily="18" charset="0"/>
                <a:cs typeface="Arial" pitchFamily="34" charset="0"/>
              </a:rPr>
              <a:t>rime objectives of this work is to determine subsurface soil condition of the project area and evaluating of natural geological and hydro-meteorological hazards such as earthquake, landslide and   ground failure &amp; integrate the consequence into the design of the infrastructure. </a:t>
            </a:r>
            <a:endParaRPr lang="en-US" sz="2400" b="1" dirty="0" smtClean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9592" y="1628800"/>
            <a:ext cx="2406589" cy="666206"/>
          </a:xfrm>
          <a:prstGeom prst="rect">
            <a:avLst/>
          </a:prstGeom>
          <a:ln w="6350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9189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188640"/>
            <a:ext cx="8856984" cy="648071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Field Activities &amp; Sub-surface Investigations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  <a:cs typeface="Aharoni" pitchFamily="2" charset="-79"/>
            </a:endParaRPr>
          </a:p>
        </p:txBody>
      </p:sp>
      <p:sp>
        <p:nvSpPr>
          <p:cNvPr id="3" name="Content Placeholder 12"/>
          <p:cNvSpPr txBox="1">
            <a:spLocks/>
          </p:cNvSpPr>
          <p:nvPr/>
        </p:nvSpPr>
        <p:spPr>
          <a:xfrm>
            <a:off x="539552" y="1484784"/>
            <a:ext cx="8136904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Geomorphological field study;</a:t>
            </a:r>
          </a:p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Drilling of boreholes and preparation of borehole logs;</a:t>
            </a:r>
          </a:p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Collection of undisturbed and disturbed soil sample as per        standard guide line;</a:t>
            </a:r>
          </a:p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Conducting </a:t>
            </a:r>
            <a:r>
              <a:rPr lang="en-US" sz="2200" b="1" dirty="0">
                <a:solidFill>
                  <a:srgbClr val="0033CC"/>
                </a:solidFill>
                <a:latin typeface="Garamond" panose="02020404030301010803" pitchFamily="18" charset="0"/>
              </a:rPr>
              <a:t>Standard Penetration Tests (SPT)</a:t>
            </a:r>
            <a:r>
              <a:rPr lang="en-US" sz="2200" b="1" dirty="0" smtClean="0">
                <a:latin typeface="Garamond" panose="02020404030301010803" pitchFamily="18" charset="0"/>
              </a:rPr>
              <a:t>; </a:t>
            </a:r>
          </a:p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Drilling of boreholes and casing by PVC pipe for conducting PS Logging Test;</a:t>
            </a:r>
          </a:p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Conducting </a:t>
            </a:r>
            <a:r>
              <a:rPr lang="en-US" sz="2200" b="1" dirty="0" smtClean="0">
                <a:solidFill>
                  <a:srgbClr val="0033CC"/>
                </a:solidFill>
                <a:latin typeface="Garamond" panose="02020404030301010803" pitchFamily="18" charset="0"/>
              </a:rPr>
              <a:t>Down-hole Seismic Test (PS Logging)</a:t>
            </a:r>
            <a:r>
              <a:rPr lang="en-US" sz="2200" b="1" dirty="0" smtClean="0">
                <a:latin typeface="Garamond" panose="02020404030301010803" pitchFamily="18" charset="0"/>
              </a:rPr>
              <a:t>;</a:t>
            </a:r>
            <a:r>
              <a:rPr lang="en-US" sz="2200" b="1" dirty="0" smtClean="0">
                <a:solidFill>
                  <a:srgbClr val="0033CC"/>
                </a:solidFill>
                <a:latin typeface="Garamond" panose="02020404030301010803" pitchFamily="18" charset="0"/>
              </a:rPr>
              <a:t> </a:t>
            </a:r>
            <a:r>
              <a:rPr lang="en-US" sz="2200" b="1" dirty="0" smtClean="0">
                <a:latin typeface="Garamond" panose="02020404030301010803" pitchFamily="18" charset="0"/>
              </a:rPr>
              <a:t>and </a:t>
            </a:r>
          </a:p>
          <a:p>
            <a:pPr algn="just"/>
            <a:r>
              <a:rPr lang="en-US" sz="2200" b="1" dirty="0" smtClean="0">
                <a:latin typeface="Garamond" panose="02020404030301010803" pitchFamily="18" charset="0"/>
              </a:rPr>
              <a:t>Conducting </a:t>
            </a:r>
            <a:r>
              <a:rPr lang="en-US" sz="22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Multi-Channel Analysis of Surface Wave (MASW).</a:t>
            </a:r>
            <a:endParaRPr lang="en-US" sz="2200" b="1" u="sng" dirty="0" smtClean="0"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30_145455.jpg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86074" y="1065833"/>
            <a:ext cx="2963714" cy="1944558"/>
          </a:xfrm>
          <a:prstGeom prst="rect">
            <a:avLst/>
          </a:prstGeom>
        </p:spPr>
      </p:pic>
      <p:pic>
        <p:nvPicPr>
          <p:cNvPr id="3" name="Picture 2" descr="20160830_145708.jp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101643" y="4150949"/>
            <a:ext cx="2939469" cy="1944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75656" y="0"/>
            <a:ext cx="5735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  <a:ea typeface="Times New Roman" panose="02020603050405020304" pitchFamily="18" charset="0"/>
              </a:rPr>
              <a:t>MASW Data Acquisitions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74" y="3324413"/>
            <a:ext cx="29637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MASW-1 at Dimla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Padumsahar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Govt. 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School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Field</a:t>
            </a:r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,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Saghata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20160902_11334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6845" y="1069154"/>
            <a:ext cx="2939469" cy="1941237"/>
          </a:xfrm>
          <a:prstGeom prst="rect">
            <a:avLst/>
          </a:prstGeom>
        </p:spPr>
      </p:pic>
      <p:pic>
        <p:nvPicPr>
          <p:cNvPr id="7" name="Picture 6" descr="20160902_11352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6845" y="4149080"/>
            <a:ext cx="2939469" cy="19445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>
            <a:stCxn id="5" idx="0"/>
            <a:endCxn id="2" idx="2"/>
          </p:cNvCxnSpPr>
          <p:nvPr/>
        </p:nvCxnSpPr>
        <p:spPr>
          <a:xfrm flipV="1">
            <a:off x="1567931" y="3010391"/>
            <a:ext cx="0" cy="31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3" idx="0"/>
          </p:cNvCxnSpPr>
          <p:nvPr/>
        </p:nvCxnSpPr>
        <p:spPr>
          <a:xfrm>
            <a:off x="1567931" y="3847633"/>
            <a:ext cx="3447" cy="30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74722" y="3324413"/>
            <a:ext cx="29637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Garamond" panose="02020404030301010803" pitchFamily="18" charset="0"/>
              </a:rPr>
              <a:t>MASW-4</a:t>
            </a:r>
            <a:r>
              <a:rPr lang="en-US" sz="1400" b="1" dirty="0">
                <a:latin typeface="Garamond" panose="02020404030301010803" pitchFamily="18" charset="0"/>
              </a:rPr>
              <a:t> </a:t>
            </a:r>
            <a:r>
              <a:rPr lang="en-US" sz="1400" b="1" dirty="0" smtClean="0">
                <a:latin typeface="Garamond" panose="02020404030301010803" pitchFamily="18" charset="0"/>
              </a:rPr>
              <a:t>at Jorgachha </a:t>
            </a:r>
            <a:r>
              <a:rPr lang="en-US" sz="1400" b="1" dirty="0">
                <a:latin typeface="Garamond" panose="02020404030301010803" pitchFamily="18" charset="0"/>
              </a:rPr>
              <a:t>Fazil </a:t>
            </a:r>
            <a:r>
              <a:rPr lang="en-US" sz="1400" b="1" dirty="0" smtClean="0">
                <a:latin typeface="Garamond" panose="02020404030301010803" pitchFamily="18" charset="0"/>
              </a:rPr>
              <a:t>Madrasa, Jorgachha </a:t>
            </a:r>
            <a:r>
              <a:rPr lang="en-US" sz="1400" b="1" dirty="0">
                <a:latin typeface="Garamond" panose="02020404030301010803" pitchFamily="18" charset="0"/>
              </a:rPr>
              <a:t>Bazar, </a:t>
            </a:r>
            <a:r>
              <a:rPr lang="en-US" sz="1400" b="1" dirty="0" smtClean="0">
                <a:latin typeface="Garamond" panose="02020404030301010803" pitchFamily="18" charset="0"/>
              </a:rPr>
              <a:t>Sariakandi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4556579" y="3010391"/>
            <a:ext cx="0" cy="31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4556579" y="3847633"/>
            <a:ext cx="3447" cy="30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84169" y="3324413"/>
            <a:ext cx="29637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Garamond" panose="02020404030301010803" pitchFamily="18" charset="0"/>
              </a:rPr>
              <a:t>MASW-3 </a:t>
            </a:r>
            <a:r>
              <a:rPr lang="en-US" sz="1400" b="1" dirty="0">
                <a:latin typeface="Garamond" panose="02020404030301010803" pitchFamily="18" charset="0"/>
              </a:rPr>
              <a:t>at </a:t>
            </a:r>
            <a:r>
              <a:rPr lang="en-US" sz="1400" b="1" dirty="0" err="1">
                <a:latin typeface="Garamond" panose="02020404030301010803" pitchFamily="18" charset="0"/>
              </a:rPr>
              <a:t>Elayet</a:t>
            </a:r>
            <a:r>
              <a:rPr lang="en-US" sz="1400" b="1" dirty="0">
                <a:latin typeface="Garamond" panose="02020404030301010803" pitchFamily="18" charset="0"/>
              </a:rPr>
              <a:t> Ali High School </a:t>
            </a:r>
            <a:r>
              <a:rPr lang="en-US" sz="1400" b="1" dirty="0" smtClean="0">
                <a:latin typeface="Garamond" panose="02020404030301010803" pitchFamily="18" charset="0"/>
              </a:rPr>
              <a:t> Field</a:t>
            </a:r>
            <a:r>
              <a:rPr lang="en-US" sz="1400" b="1" dirty="0">
                <a:latin typeface="Garamond" panose="02020404030301010803" pitchFamily="18" charset="0"/>
              </a:rPr>
              <a:t>, </a:t>
            </a:r>
            <a:r>
              <a:rPr lang="en-US" sz="1400" b="1" dirty="0" smtClean="0">
                <a:latin typeface="Garamond" panose="02020404030301010803" pitchFamily="18" charset="0"/>
              </a:rPr>
              <a:t>Sonatala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7566026" y="3010391"/>
            <a:ext cx="0" cy="31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2"/>
          </p:cNvCxnSpPr>
          <p:nvPr/>
        </p:nvCxnSpPr>
        <p:spPr>
          <a:xfrm>
            <a:off x="7566026" y="3847633"/>
            <a:ext cx="3447" cy="30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20160831_13342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76" y="1056959"/>
            <a:ext cx="2953300" cy="1953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19" descr="20160831_13362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2958507" cy="1944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62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0"/>
            <a:ext cx="6749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PS Logging </a:t>
            </a:r>
            <a:r>
              <a:rPr lang="en-US" sz="4000" b="1" dirty="0">
                <a:latin typeface="Garamond" panose="02020404030301010803" pitchFamily="18" charset="0"/>
                <a:ea typeface="Times New Roman" panose="02020603050405020304" pitchFamily="18" charset="0"/>
              </a:rPr>
              <a:t>Data Acquisitions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74" y="3324413"/>
            <a:ext cx="29637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Kazi Azhar Ali High </a:t>
            </a:r>
            <a:r>
              <a:rPr lang="en-US" sz="14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School (BH-07), Saghata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1567931" y="3010391"/>
            <a:ext cx="0" cy="31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1567931" y="3847633"/>
            <a:ext cx="3447" cy="30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74722" y="3324413"/>
            <a:ext cx="29637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Sariakandi Govt. High School Field, </a:t>
            </a:r>
            <a:r>
              <a:rPr lang="en-US" sz="1400" b="1" dirty="0" smtClean="0">
                <a:latin typeface="Garamond" panose="02020404030301010803" pitchFamily="18" charset="0"/>
              </a:rPr>
              <a:t>Sariakandi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4556579" y="3010391"/>
            <a:ext cx="0" cy="31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4556579" y="3847633"/>
            <a:ext cx="3447" cy="30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84169" y="3324413"/>
            <a:ext cx="29637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Garamond" panose="02020404030301010803" pitchFamily="18" charset="0"/>
              </a:rPr>
              <a:t>Sonatala Upazila Complex (BH-14), Sonatala</a:t>
            </a:r>
            <a:endParaRPr lang="en-US" sz="1400" b="1" dirty="0">
              <a:latin typeface="Garamond" panose="02020404030301010803" pitchFamily="18" charset="0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7566026" y="3010391"/>
            <a:ext cx="0" cy="314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2"/>
          </p:cNvCxnSpPr>
          <p:nvPr/>
        </p:nvCxnSpPr>
        <p:spPr>
          <a:xfrm>
            <a:off x="7566026" y="3847633"/>
            <a:ext cx="3447" cy="30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20160831_1336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2958507" cy="1944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" y="1065834"/>
            <a:ext cx="2963714" cy="1944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" y="4149080"/>
            <a:ext cx="2897720" cy="1938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71" y="1065834"/>
            <a:ext cx="2979304" cy="194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23" descr="20160902_14063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9788" y="4161655"/>
            <a:ext cx="2976526" cy="1933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20160902_140835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5540" y="1065834"/>
            <a:ext cx="2877618" cy="1955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3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1925" y="-82769"/>
            <a:ext cx="4065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Geo-physical Test</a:t>
            </a:r>
            <a:endParaRPr lang="en-US" sz="4000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Shaghata_P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614192"/>
            <a:ext cx="3914824" cy="27798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haghata_MASW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606516"/>
            <a:ext cx="4031276" cy="27813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 descr="Shaghata_BH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4841" y="3754196"/>
            <a:ext cx="4031276" cy="27809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589610"/>
              </p:ext>
            </p:extLst>
          </p:nvPr>
        </p:nvGraphicFramePr>
        <p:xfrm>
          <a:off x="611560" y="3867399"/>
          <a:ext cx="4032448" cy="25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1296144"/>
              </a:tblGrid>
              <a:tr h="626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Test Name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No</a:t>
                      </a:r>
                      <a:r>
                        <a:rPr lang="en-US" sz="1400" baseline="0" dirty="0" smtClean="0">
                          <a:latin typeface="Garamond" panose="02020404030301010803" pitchFamily="18" charset="0"/>
                        </a:rPr>
                        <a:t>. of Test in Saghata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Standard Penetration Test (SPT)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19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Downhole Seismic Test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(PS Logging)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Multichannel Analysis of Surface Waves (MASW)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52120" y="6535124"/>
            <a:ext cx="2660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Standard Penetration Test </a:t>
            </a:r>
            <a:r>
              <a:rPr lang="en-US" sz="1400" b="1" dirty="0" smtClean="0">
                <a:latin typeface="Garamond" panose="02020404030301010803" pitchFamily="18" charset="0"/>
              </a:rPr>
              <a:t>(</a:t>
            </a:r>
            <a:r>
              <a:rPr lang="en-US" sz="1400" b="1" dirty="0">
                <a:latin typeface="Garamond" panose="02020404030301010803" pitchFamily="18" charset="0"/>
              </a:rPr>
              <a:t>SPT)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050126" y="3377623"/>
            <a:ext cx="3037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Garamond" panose="02020404030301010803" pitchFamily="18" charset="0"/>
              </a:rPr>
              <a:t>Downhole Seismic Test (PS Logging)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6452" y="3387898"/>
            <a:ext cx="412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dk1"/>
                </a:solidFill>
                <a:latin typeface="Garamond" panose="02020404030301010803" pitchFamily="18" charset="0"/>
              </a:rPr>
              <a:t>Multichannel Analysis of </a:t>
            </a:r>
            <a:r>
              <a:rPr lang="en-US" sz="1400" b="1" dirty="0" smtClean="0">
                <a:solidFill>
                  <a:schemeClr val="dk1"/>
                </a:solidFill>
                <a:latin typeface="Garamond" panose="02020404030301010803" pitchFamily="18" charset="0"/>
              </a:rPr>
              <a:t>Surface </a:t>
            </a:r>
            <a:r>
              <a:rPr lang="en-US" sz="1400" b="1" dirty="0">
                <a:solidFill>
                  <a:schemeClr val="dk1"/>
                </a:solidFill>
                <a:latin typeface="Garamond" panose="02020404030301010803" pitchFamily="18" charset="0"/>
              </a:rPr>
              <a:t>Waves (MASW)</a:t>
            </a:r>
          </a:p>
        </p:txBody>
      </p:sp>
    </p:spTree>
    <p:extLst>
      <p:ext uri="{BB962C8B-B14F-4D97-AF65-F5344CB8AC3E}">
        <p14:creationId xmlns:p14="http://schemas.microsoft.com/office/powerpoint/2010/main" val="3965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1192" y="-81773"/>
            <a:ext cx="4065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Geo-physical Test</a:t>
            </a:r>
            <a:endParaRPr lang="en-US" sz="4000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033267"/>
              </p:ext>
            </p:extLst>
          </p:nvPr>
        </p:nvGraphicFramePr>
        <p:xfrm>
          <a:off x="55369" y="633531"/>
          <a:ext cx="3780039" cy="25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407"/>
                <a:gridCol w="1279632"/>
              </a:tblGrid>
              <a:tr h="626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Test Name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No</a:t>
                      </a:r>
                      <a:r>
                        <a:rPr lang="en-US" sz="1400" baseline="0" dirty="0" smtClean="0">
                          <a:latin typeface="Garamond" panose="02020404030301010803" pitchFamily="18" charset="0"/>
                        </a:rPr>
                        <a:t>. of Test in Sariakandi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Standard Penetration Test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(SPT)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11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Downhole Seismic Test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(PS Logging)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Multichannel Analysis of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Surface Waves (MASW)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908903" y="5877272"/>
            <a:ext cx="1815226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Standard </a:t>
            </a:r>
            <a:r>
              <a:rPr lang="en-US" sz="1400" b="1" dirty="0" smtClean="0">
                <a:latin typeface="Garamond" panose="02020404030301010803" pitchFamily="18" charset="0"/>
              </a:rPr>
              <a:t>Penetration </a:t>
            </a:r>
          </a:p>
          <a:p>
            <a:r>
              <a:rPr lang="en-US" sz="1400" b="1" dirty="0" smtClean="0">
                <a:latin typeface="Garamond" panose="02020404030301010803" pitchFamily="18" charset="0"/>
              </a:rPr>
              <a:t>Test (</a:t>
            </a:r>
            <a:r>
              <a:rPr lang="en-US" sz="1400" b="1" dirty="0">
                <a:latin typeface="Garamond" panose="02020404030301010803" pitchFamily="18" charset="0"/>
              </a:rPr>
              <a:t>SPT)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202706" y="4146003"/>
            <a:ext cx="163045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Garamond" panose="02020404030301010803" pitchFamily="18" charset="0"/>
              </a:rPr>
              <a:t>Downhole Seismic Test (PS Logging)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23928" y="1696987"/>
            <a:ext cx="211832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dk1"/>
                </a:solidFill>
                <a:latin typeface="Garamond" panose="02020404030301010803" pitchFamily="18" charset="0"/>
              </a:rPr>
              <a:t>Multichannel Analysis of   Surface Waves (MASW)</a:t>
            </a:r>
          </a:p>
        </p:txBody>
      </p:sp>
      <p:pic>
        <p:nvPicPr>
          <p:cNvPr id="11" name="Picture 10" descr="Shariakandi_P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6664" y="3573016"/>
            <a:ext cx="3073719" cy="31810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 descr="Shariakandi_MASW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2160" y="157936"/>
            <a:ext cx="2996772" cy="33430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 descr="Shariakan_BH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3284984"/>
            <a:ext cx="3600400" cy="34660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20" name="Straight Arrow Connector 19"/>
          <p:cNvCxnSpPr/>
          <p:nvPr/>
        </p:nvCxnSpPr>
        <p:spPr>
          <a:xfrm flipH="1">
            <a:off x="3779912" y="4369803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92080" y="2220951"/>
            <a:ext cx="664584" cy="367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220072" y="5445224"/>
            <a:ext cx="73659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1925" y="-82769"/>
            <a:ext cx="4065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Geo-physical Test</a:t>
            </a:r>
            <a:endParaRPr lang="en-US" sz="4000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027870"/>
              </p:ext>
            </p:extLst>
          </p:nvPr>
        </p:nvGraphicFramePr>
        <p:xfrm>
          <a:off x="611560" y="3867399"/>
          <a:ext cx="4032448" cy="25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1296144"/>
              </a:tblGrid>
              <a:tr h="626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Test Name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No</a:t>
                      </a:r>
                      <a:r>
                        <a:rPr lang="en-US" sz="1400" baseline="0" dirty="0" smtClean="0">
                          <a:latin typeface="Garamond" panose="02020404030301010803" pitchFamily="18" charset="0"/>
                        </a:rPr>
                        <a:t>. of Test in Sonatala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Standard Penetration Test (SPT)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14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Downhole Seismic Test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(PS Logging)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626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Multichannel Analysis of Surface Waves (MASW)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52120" y="6535124"/>
            <a:ext cx="2660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Garamond" panose="02020404030301010803" pitchFamily="18" charset="0"/>
              </a:rPr>
              <a:t>Standard Penetration Test </a:t>
            </a:r>
            <a:r>
              <a:rPr lang="en-US" sz="1400" b="1" dirty="0" smtClean="0">
                <a:latin typeface="Garamond" panose="02020404030301010803" pitchFamily="18" charset="0"/>
              </a:rPr>
              <a:t>(</a:t>
            </a:r>
            <a:r>
              <a:rPr lang="en-US" sz="1400" b="1" dirty="0">
                <a:latin typeface="Garamond" panose="02020404030301010803" pitchFamily="18" charset="0"/>
              </a:rPr>
              <a:t>SPT)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050126" y="3377623"/>
            <a:ext cx="3037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Garamond" panose="02020404030301010803" pitchFamily="18" charset="0"/>
              </a:rPr>
              <a:t>Downhole Seismic Test (PS Logging)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6452" y="3387898"/>
            <a:ext cx="412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dk1"/>
                </a:solidFill>
                <a:latin typeface="Garamond" panose="02020404030301010803" pitchFamily="18" charset="0"/>
              </a:rPr>
              <a:t>Multichannel Analysis </a:t>
            </a:r>
            <a:r>
              <a:rPr lang="en-US" sz="1400" b="1" dirty="0" smtClean="0">
                <a:solidFill>
                  <a:schemeClr val="dk1"/>
                </a:solidFill>
                <a:latin typeface="Garamond" panose="02020404030301010803" pitchFamily="18" charset="0"/>
              </a:rPr>
              <a:t>of </a:t>
            </a:r>
            <a:r>
              <a:rPr lang="en-US" sz="1400" b="1" dirty="0">
                <a:solidFill>
                  <a:schemeClr val="dk1"/>
                </a:solidFill>
                <a:latin typeface="Garamond" panose="02020404030301010803" pitchFamily="18" charset="0"/>
              </a:rPr>
              <a:t>Surface Waves (MASW)</a:t>
            </a:r>
          </a:p>
        </p:txBody>
      </p:sp>
      <p:pic>
        <p:nvPicPr>
          <p:cNvPr id="11" name="Picture 10" descr="Sonatola_B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7" y="625117"/>
            <a:ext cx="3914824" cy="2762781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Picture 11" descr="Sonatola_MAS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42" y="625116"/>
            <a:ext cx="4031276" cy="2762781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3" name="Picture 12" descr="Sonatola_P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68" y="3804651"/>
            <a:ext cx="4010149" cy="2708969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28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6967"/>
            <a:ext cx="9144000" cy="637656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Garamond" panose="02020404030301010803" pitchFamily="18" charset="0"/>
              </a:rPr>
              <a:t>PS Logging &amp; MASW Test Results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9552" y="908720"/>
            <a:ext cx="7920880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Garamond" panose="02020404030301010803" pitchFamily="18" charset="0"/>
              </a:rPr>
              <a:t>If the  Shear wave velocity is less then 180m/s, it can be say as loose or soft soil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522584"/>
              </p:ext>
            </p:extLst>
          </p:nvPr>
        </p:nvGraphicFramePr>
        <p:xfrm>
          <a:off x="971600" y="1700808"/>
          <a:ext cx="6096000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Upazila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Shear wave velocities </a:t>
                      </a:r>
                      <a:r>
                        <a:rPr lang="en-US" sz="1400" dirty="0" err="1" smtClean="0">
                          <a:latin typeface="Garamond" panose="02020404030301010803" pitchFamily="18" charset="0"/>
                        </a:rPr>
                        <a:t>upto</a:t>
                      </a:r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 30 meter depth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Comment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Saghata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165m/s to 169m/s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Soft or loose soil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Sariakandi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165m/s to 169m/s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Soft or loose soil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6835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Sonatala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154 m/s to 155m/s 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Soft or loose soil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9552" y="3789040"/>
            <a:ext cx="3926260" cy="504055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MASW Test Results</a:t>
            </a:r>
            <a:endParaRPr lang="en-US" sz="2800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858402"/>
              </p:ext>
            </p:extLst>
          </p:nvPr>
        </p:nvGraphicFramePr>
        <p:xfrm>
          <a:off x="1043608" y="4365104"/>
          <a:ext cx="6081183" cy="1409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061"/>
                <a:gridCol w="2027061"/>
                <a:gridCol w="202706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Upazila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Velocity at 30 m depth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Comment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3680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Saghata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191.3 to 221.1m/s 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AVS 30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3680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Sariakandi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177.3 to 210.7m/s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AVS 30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3680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Sonatala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171.3 to 185.8m/s </a:t>
                      </a:r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 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aramond" panose="02020404030301010803" pitchFamily="18" charset="0"/>
                        </a:rPr>
                        <a:t>AVS 30</a:t>
                      </a:r>
                      <a:endParaRPr lang="en-US" sz="14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4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55576" y="2780928"/>
            <a:ext cx="76962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itchFamily="18" charset="2"/>
              <a:buNone/>
            </a:pPr>
            <a:r>
              <a:rPr lang="en-US" sz="48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Activities Performed so far…</a:t>
            </a:r>
            <a:endParaRPr lang="en-US" sz="48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89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4608" y="0"/>
            <a:ext cx="8310282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Flooding Scenario in Saghata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2638" y="3269620"/>
            <a:ext cx="4153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River Bank Erosion Scenario at Haldia Union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2044" y="699114"/>
            <a:ext cx="4283973" cy="265396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In Saghata Upazila, 6 unions are mainly affected by recent flood (July, 2017). </a:t>
            </a:r>
          </a:p>
          <a:p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Flood Affected Unions are-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Bharatkhali,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Muktinagar,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Saghata,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Ghuridaha,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Haldia,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Jumarbari</a:t>
            </a:r>
          </a:p>
        </p:txBody>
      </p:sp>
      <p:pic>
        <p:nvPicPr>
          <p:cNvPr id="5" name="Picture 4" descr="G:\SHARIF UDD\Report 14 upozila\Flood Tour_FB Upload\Saghata\DSCN78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38" y="685643"/>
            <a:ext cx="3953011" cy="26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:\SHARIF UDD\Report 14 upozila\Flood Tour_FB Upload\Saghata\DSCN78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36" y="3619451"/>
            <a:ext cx="3937113" cy="27640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716017" y="6383501"/>
            <a:ext cx="4220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River Bank Erosion Scenario at Saghata Union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4" y="3619451"/>
            <a:ext cx="4057112" cy="27640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6383501"/>
            <a:ext cx="4474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River Bank Erosion Scenario at Saghata Upazila</a:t>
            </a:r>
            <a:endParaRPr lang="en-US" sz="1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116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4608" y="0"/>
            <a:ext cx="8310282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Flooding Scenario in Sariakandi </a:t>
            </a:r>
            <a:endParaRPr lang="en-US" sz="36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960" y="3274942"/>
            <a:ext cx="49320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Garamond" panose="02020404030301010803" pitchFamily="18" charset="0"/>
                <a:ea typeface="Calibri" panose="020F0502020204030204" pitchFamily="34" charset="0"/>
              </a:rPr>
              <a:t>Conversation </a:t>
            </a:r>
            <a:r>
              <a:rPr lang="en-US" sz="15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between Local </a:t>
            </a:r>
            <a:r>
              <a:rPr lang="en-US" sz="1500" b="1" dirty="0">
                <a:latin typeface="Garamond" panose="02020404030301010803" pitchFamily="18" charset="0"/>
                <a:ea typeface="Calibri" panose="020F0502020204030204" pitchFamily="34" charset="0"/>
              </a:rPr>
              <a:t>People and </a:t>
            </a:r>
            <a:r>
              <a:rPr lang="en-US" sz="15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PM of Package-4</a:t>
            </a:r>
            <a:endParaRPr lang="en-US" sz="1500" b="1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6459713"/>
            <a:ext cx="49685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Scenario of Recent Flooding at Sariakandi Upazila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7505" y="995715"/>
            <a:ext cx="4537662" cy="1747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In Sariakandi Upazila, 10 unions are  mainly affected by recent flood (July,   2017). </a:t>
            </a:r>
          </a:p>
          <a:p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About 2 km pucca road were damaged and 15 housed affected in Chaluabari Union due to recent flood.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0" y="3584300"/>
            <a:ext cx="3840209" cy="2880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70" y="615553"/>
            <a:ext cx="4155141" cy="2654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76" y="3598107"/>
            <a:ext cx="4075235" cy="28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39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4608" y="0"/>
            <a:ext cx="8310282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200" b="1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Flooding Scenario in Sonatala</a:t>
            </a:r>
            <a:endParaRPr lang="en-US" sz="32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 descr="G:\SHARIF UDD\Report 14 upozila\Flood Tour_FB Upload\Sonatala\DSCN77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8" y="3805646"/>
            <a:ext cx="4155141" cy="26653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91598" y="6470990"/>
            <a:ext cx="7851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Conversation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between Chairman of Pakulla Union, Local </a:t>
            </a:r>
            <a:r>
              <a:rPr lang="en-US" sz="1600" b="1" dirty="0">
                <a:latin typeface="Garamond" panose="02020404030301010803" pitchFamily="18" charset="0"/>
                <a:ea typeface="Calibri" panose="020F0502020204030204" pitchFamily="34" charset="0"/>
              </a:rPr>
              <a:t>People and </a:t>
            </a:r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PM of Package-4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3332" y="3371351"/>
            <a:ext cx="3998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Flooding Scenario at Sonatala Upazila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32" y="3811636"/>
            <a:ext cx="3840209" cy="264807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8674" y="995715"/>
            <a:ext cx="4366492" cy="174748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In Sonatala Upazila, 2 unions are     mainly affected by recent flood (July, 2017). </a:t>
            </a:r>
          </a:p>
          <a:p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Flood Affected Unions are-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Pakulla</a:t>
            </a:r>
          </a:p>
          <a:p>
            <a:pPr lvl="1"/>
            <a:r>
              <a:rPr lang="en-US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Tekani Chukainagar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31" y="508712"/>
            <a:ext cx="3840209" cy="28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01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2410"/>
            <a:ext cx="9144000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2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Building Vulnerability Assessment Survey: Saghata</a:t>
            </a:r>
            <a:endParaRPr lang="en-US" sz="32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1" y="764704"/>
            <a:ext cx="4363161" cy="58175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3654071" cy="2580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8501"/>
          <a:stretch/>
        </p:blipFill>
        <p:spPr>
          <a:xfrm>
            <a:off x="5220072" y="548680"/>
            <a:ext cx="2979163" cy="34478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55332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7734"/>
            <a:ext cx="9144000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1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Building Vulnerability Assessment Survey: Sariakandi</a:t>
            </a:r>
            <a:endParaRPr lang="en-US" sz="31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" y="665479"/>
            <a:ext cx="4592139" cy="61228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93" y="665479"/>
            <a:ext cx="4188751" cy="2957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92" y="3737373"/>
            <a:ext cx="4188751" cy="30509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03660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7734"/>
            <a:ext cx="9144000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32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Building Vulnerability Assessment Survey: Sonatala</a:t>
            </a:r>
            <a:endParaRPr lang="en-US" sz="32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685803"/>
            <a:ext cx="4432661" cy="5910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94" y="685802"/>
            <a:ext cx="4196564" cy="2632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94" y="3457303"/>
            <a:ext cx="4196564" cy="3138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26387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6742" y="233197"/>
            <a:ext cx="8310282" cy="618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4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Next Step…</a:t>
            </a:r>
            <a:endParaRPr lang="en-US" sz="4000" b="1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7280" y="1280160"/>
            <a:ext cx="67230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Garamond" panose="02020404030301010803" pitchFamily="18" charset="0"/>
              </a:rPr>
              <a:t>Draft Plan Preparation (Ongoing)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Garamond" panose="02020404030301010803" pitchFamily="18" charset="0"/>
              </a:rPr>
              <a:t>Stakeholder Meeting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Garamond" panose="02020404030301010803" pitchFamily="18" charset="0"/>
              </a:rPr>
              <a:t>Public Hearing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Garamond" panose="02020404030301010803" pitchFamily="18" charset="0"/>
              </a:rPr>
              <a:t>Final Plan Submission</a:t>
            </a:r>
            <a:endParaRPr lang="en-US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845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47766" y="2214554"/>
            <a:ext cx="60676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6000" b="1" dirty="0" smtClean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  <a:ea typeface="맑은 고딕" pitchFamily="50" charset="-127"/>
                <a:cs typeface="Arial" pitchFamily="34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4648</Words>
  <Application>Microsoft Office PowerPoint</Application>
  <PresentationFormat>On-screen Show (4:3)</PresentationFormat>
  <Paragraphs>1340</Paragraphs>
  <Slides>97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2" baseType="lpstr">
      <vt:lpstr>맑은 고딕</vt:lpstr>
      <vt:lpstr>맑은 고딕</vt:lpstr>
      <vt:lpstr>SimSun</vt:lpstr>
      <vt:lpstr>Aharoni</vt:lpstr>
      <vt:lpstr>Arial</vt:lpstr>
      <vt:lpstr>Bernard MT Condensed</vt:lpstr>
      <vt:lpstr>Calibri</vt:lpstr>
      <vt:lpstr>Garamond</vt:lpstr>
      <vt:lpstr>Symbol</vt:lpstr>
      <vt:lpstr>Times New Roman</vt:lpstr>
      <vt:lpstr>Vrinda</vt:lpstr>
      <vt:lpstr>Wingdings</vt:lpstr>
      <vt:lpstr>Wingdings 2</vt:lpstr>
      <vt:lpstr>Office 테마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Light-Blue-Abstact-PPT-Design</dc:title>
  <dc:creator>ALLPPT.COM</dc:creator>
  <cp:lastModifiedBy>Ceaser</cp:lastModifiedBy>
  <cp:revision>211</cp:revision>
  <dcterms:created xsi:type="dcterms:W3CDTF">2012-06-23T08:20:15Z</dcterms:created>
  <dcterms:modified xsi:type="dcterms:W3CDTF">2017-12-26T06:24:11Z</dcterms:modified>
</cp:coreProperties>
</file>